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35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69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6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67.xml"/>
  <Override ContentType="application/vnd.openxmlformats-officedocument.presentationml.slide+xml" PartName="/ppt/slides/slide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66.xml"/>
  <Override ContentType="application/vnd.openxmlformats-officedocument.presentationml.slide+xml" PartName="/ppt/slides/slide79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83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39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8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76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63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80.xml"/>
  <Override ContentType="application/vnd.openxmlformats-officedocument.presentationml.slide+xml" PartName="/ppt/slides/slide15.xml"/>
  <Override ContentType="application/vnd.openxmlformats-officedocument.presentationml.slide+xml" PartName="/ppt/slides/slide61.xml"/>
  <Override ContentType="application/vnd.openxmlformats-officedocument.presentationml.slide+xml" PartName="/ppt/slides/slide31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5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</p:sldIdLst>
  <p:sldSz cy="5143500" cx="9144000"/>
  <p:notesSz cx="6858000" cy="9144000"/>
  <p:embeddedFontLst>
    <p:embeddedFont>
      <p:font typeface="Raleway"/>
      <p:regular r:id="rId89"/>
      <p:bold r:id="rId90"/>
      <p:italic r:id="rId91"/>
      <p:boldItalic r:id="rId92"/>
    </p:embeddedFont>
    <p:embeddedFont>
      <p:font typeface="Raleway ExtraBold"/>
      <p:bold r:id="rId93"/>
      <p:boldItalic r:id="rId94"/>
    </p:embeddedFont>
    <p:embeddedFont>
      <p:font typeface="Raleway Medium"/>
      <p:regular r:id="rId95"/>
      <p:bold r:id="rId96"/>
      <p:italic r:id="rId97"/>
      <p:boldItalic r:id="rId9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A2EE2AC-803E-4E3C-9774-B99BA99FEB3E}">
  <a:tblStyle styleId="{4A2EE2AC-803E-4E3C-9774-B99BA99FEB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slide" Target="slides/slide41.xml"/><Relationship Id="rId45" Type="http://schemas.openxmlformats.org/officeDocument/2006/relationships/slide" Target="slides/slide40.xml"/><Relationship Id="rId48" Type="http://schemas.openxmlformats.org/officeDocument/2006/relationships/slide" Target="slides/slide43.xml"/><Relationship Id="rId47" Type="http://schemas.openxmlformats.org/officeDocument/2006/relationships/slide" Target="slides/slide42.xml"/><Relationship Id="rId49" Type="http://schemas.openxmlformats.org/officeDocument/2006/relationships/slide" Target="slides/slide44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95" Type="http://schemas.openxmlformats.org/officeDocument/2006/relationships/font" Target="fonts/RalewayMedium-regular.fntdata"/><Relationship Id="rId94" Type="http://schemas.openxmlformats.org/officeDocument/2006/relationships/font" Target="fonts/RalewayExtraBold-boldItalic.fntdata"/><Relationship Id="rId97" Type="http://schemas.openxmlformats.org/officeDocument/2006/relationships/font" Target="fonts/RalewayMedium-italic.fntdata"/><Relationship Id="rId96" Type="http://schemas.openxmlformats.org/officeDocument/2006/relationships/font" Target="fonts/RalewayMedium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98" Type="http://schemas.openxmlformats.org/officeDocument/2006/relationships/font" Target="fonts/RalewayMedium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91" Type="http://schemas.openxmlformats.org/officeDocument/2006/relationships/font" Target="fonts/Raleway-italic.fntdata"/><Relationship Id="rId90" Type="http://schemas.openxmlformats.org/officeDocument/2006/relationships/font" Target="fonts/Raleway-bold.fntdata"/><Relationship Id="rId93" Type="http://schemas.openxmlformats.org/officeDocument/2006/relationships/font" Target="fonts/RalewayExtraBold-bold.fntdata"/><Relationship Id="rId92" Type="http://schemas.openxmlformats.org/officeDocument/2006/relationships/font" Target="fonts/Raleway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84" Type="http://schemas.openxmlformats.org/officeDocument/2006/relationships/slide" Target="slides/slide79.xml"/><Relationship Id="rId83" Type="http://schemas.openxmlformats.org/officeDocument/2006/relationships/slide" Target="slides/slide78.xml"/><Relationship Id="rId86" Type="http://schemas.openxmlformats.org/officeDocument/2006/relationships/slide" Target="slides/slide81.xml"/><Relationship Id="rId85" Type="http://schemas.openxmlformats.org/officeDocument/2006/relationships/slide" Target="slides/slide80.xml"/><Relationship Id="rId88" Type="http://schemas.openxmlformats.org/officeDocument/2006/relationships/slide" Target="slides/slide83.xml"/><Relationship Id="rId87" Type="http://schemas.openxmlformats.org/officeDocument/2006/relationships/slide" Target="slides/slide82.xml"/><Relationship Id="rId89" Type="http://schemas.openxmlformats.org/officeDocument/2006/relationships/font" Target="fonts/Raleway-regular.fntdata"/><Relationship Id="rId80" Type="http://schemas.openxmlformats.org/officeDocument/2006/relationships/slide" Target="slides/slide75.xml"/><Relationship Id="rId82" Type="http://schemas.openxmlformats.org/officeDocument/2006/relationships/slide" Target="slides/slide77.xml"/><Relationship Id="rId81" Type="http://schemas.openxmlformats.org/officeDocument/2006/relationships/slide" Target="slides/slide76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slide" Target="slides/slide68.xml"/><Relationship Id="rId72" Type="http://schemas.openxmlformats.org/officeDocument/2006/relationships/slide" Target="slides/slide67.xml"/><Relationship Id="rId75" Type="http://schemas.openxmlformats.org/officeDocument/2006/relationships/slide" Target="slides/slide70.xml"/><Relationship Id="rId74" Type="http://schemas.openxmlformats.org/officeDocument/2006/relationships/slide" Target="slides/slide69.xml"/><Relationship Id="rId77" Type="http://schemas.openxmlformats.org/officeDocument/2006/relationships/slide" Target="slides/slide72.xml"/><Relationship Id="rId76" Type="http://schemas.openxmlformats.org/officeDocument/2006/relationships/slide" Target="slides/slide71.xml"/><Relationship Id="rId79" Type="http://schemas.openxmlformats.org/officeDocument/2006/relationships/slide" Target="slides/slide74.xml"/><Relationship Id="rId78" Type="http://schemas.openxmlformats.org/officeDocument/2006/relationships/slide" Target="slides/slide73.xml"/><Relationship Id="rId71" Type="http://schemas.openxmlformats.org/officeDocument/2006/relationships/slide" Target="slides/slide66.xml"/><Relationship Id="rId70" Type="http://schemas.openxmlformats.org/officeDocument/2006/relationships/slide" Target="slides/slide65.xml"/><Relationship Id="rId62" Type="http://schemas.openxmlformats.org/officeDocument/2006/relationships/slide" Target="slides/slide57.xml"/><Relationship Id="rId61" Type="http://schemas.openxmlformats.org/officeDocument/2006/relationships/slide" Target="slides/slide56.xml"/><Relationship Id="rId64" Type="http://schemas.openxmlformats.org/officeDocument/2006/relationships/slide" Target="slides/slide59.xml"/><Relationship Id="rId63" Type="http://schemas.openxmlformats.org/officeDocument/2006/relationships/slide" Target="slides/slide58.xml"/><Relationship Id="rId66" Type="http://schemas.openxmlformats.org/officeDocument/2006/relationships/slide" Target="slides/slide61.xml"/><Relationship Id="rId65" Type="http://schemas.openxmlformats.org/officeDocument/2006/relationships/slide" Target="slides/slide60.xml"/><Relationship Id="rId68" Type="http://schemas.openxmlformats.org/officeDocument/2006/relationships/slide" Target="slides/slide63.xml"/><Relationship Id="rId67" Type="http://schemas.openxmlformats.org/officeDocument/2006/relationships/slide" Target="slides/slide62.xml"/><Relationship Id="rId60" Type="http://schemas.openxmlformats.org/officeDocument/2006/relationships/slide" Target="slides/slide55.xml"/><Relationship Id="rId69" Type="http://schemas.openxmlformats.org/officeDocument/2006/relationships/slide" Target="slides/slide64.xml"/><Relationship Id="rId51" Type="http://schemas.openxmlformats.org/officeDocument/2006/relationships/slide" Target="slides/slide46.xml"/><Relationship Id="rId50" Type="http://schemas.openxmlformats.org/officeDocument/2006/relationships/slide" Target="slides/slide45.xml"/><Relationship Id="rId53" Type="http://schemas.openxmlformats.org/officeDocument/2006/relationships/slide" Target="slides/slide48.xml"/><Relationship Id="rId52" Type="http://schemas.openxmlformats.org/officeDocument/2006/relationships/slide" Target="slides/slide47.xml"/><Relationship Id="rId55" Type="http://schemas.openxmlformats.org/officeDocument/2006/relationships/slide" Target="slides/slide50.xml"/><Relationship Id="rId54" Type="http://schemas.openxmlformats.org/officeDocument/2006/relationships/slide" Target="slides/slide49.xml"/><Relationship Id="rId57" Type="http://schemas.openxmlformats.org/officeDocument/2006/relationships/slide" Target="slides/slide52.xml"/><Relationship Id="rId56" Type="http://schemas.openxmlformats.org/officeDocument/2006/relationships/slide" Target="slides/slide51.xml"/><Relationship Id="rId59" Type="http://schemas.openxmlformats.org/officeDocument/2006/relationships/slide" Target="slides/slide54.xml"/><Relationship Id="rId58" Type="http://schemas.openxmlformats.org/officeDocument/2006/relationships/slide" Target="slides/slide5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35f391192_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35f391192_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136064e878c_0_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136064e878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36064e878c_0_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36064e878c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493d631b44_0_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493d631b44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1493d631b44_0_5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1493d631b44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1493d631b44_0_5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1493d631b44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1493d631b44_0_6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1493d631b44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493d631b44_0_7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493d631b44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36064e878c_0_3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36064e878c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36064e878c_0_4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36064e878c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136064e878c_0_5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136064e878c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c1a9bcaa9c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c1a9bcaa9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136064e878c_0_6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136064e878c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136064e878c_0_7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136064e878c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136064e878c_0_8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Google Shape;236;g136064e878c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36064e878c_0_9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36064e878c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36064e878c_0_11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36064e878c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6064e878c_0_12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6064e878c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136064e878c_0_13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136064e878c_0_1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36064e878c_0_1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36064e878c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3547f8e71c_0_5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3547f8e71c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3547f8e71c_0_6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3547f8e71c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3547f8e71c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13547f8e71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13547f8e71c_0_7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13547f8e71c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3547f8e71c_0_8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3547f8e71c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136064e878c_0_14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136064e878c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136064e878c_0_15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136064e878c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136064e878c_0_18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136064e878c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36064e878c_0_15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136064e878c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136064e878c_0_17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136064e878c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136064e878c_0_18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136064e878c_0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136064e878c_0_19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136064e878c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136064e878c_0_20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2" name="Google Shape;382;g136064e878c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1a9bcaa9c_0_1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1a9bcaa9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136064e878c_0_20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136064e878c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g136064e878c_0_2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Google Shape;398;g136064e878c_0_2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136064e878c_0_25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136064e878c_0_2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c206a45621_0_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c206a4562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3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g136064e878c_0_23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5" name="Google Shape;425;g136064e878c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g136064e878c_0_48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5" name="Google Shape;435;g136064e878c_0_4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3" name="Shape 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4" name="Google Shape;444;g136064e878c_0_22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5" name="Google Shape;445;g136064e878c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136064e878c_0_50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136064e878c_0_5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136064e878c_0_46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136064e878c_0_4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g136064e878c_0_52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7" name="Google Shape;477;g136064e878c_0_5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493d631b44_0_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493d631b44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136064e878c_0_58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136064e878c_0_5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136064e878c_0_59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136064e878c_0_5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136064e878c_0_59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136064e878c_0_5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g136064e878c_0_62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7" name="Google Shape;517;g136064e878c_0_6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136064e878c_0_63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136064e878c_0_6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136064e878c_0_64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136064e878c_0_6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136064e878c_0_65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136064e878c_0_6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136064e878c_0_29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136064e878c_0_2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136064e878c_0_49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136064e878c_0_4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136064e878c_0_31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136064e878c_0_3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493d631b44_0_1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493d631b44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136064e878c_0_5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136064e878c_0_5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136064e878c_0_55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7" name="Google Shape;597;g136064e878c_0_5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5" name="Shape 6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6" name="Google Shape;606;g136064e878c_0_6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7" name="Google Shape;607;g136064e878c_0_6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136064e878c_0_68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136064e878c_0_6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10357589acf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10357589ac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136064e878c_0_36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g136064e878c_0_3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g136064e878c_0_24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7" name="Google Shape;647;g136064e878c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g136064e878c_0_26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8" name="Google Shape;658;g136064e878c_0_2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136064e878c_0_27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136064e878c_0_2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6" name="Shape 6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7" name="Google Shape;677;g136064e878c_0_28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8" name="Google Shape;678;g136064e878c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493d631b44_0_2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493d631b44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6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g136064e878c_0_29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8" name="Google Shape;688;g136064e878c_0_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6" name="Shape 6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7" name="Google Shape;697;g136064e878c_0_356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8" name="Google Shape;698;g136064e878c_0_3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g136064e878c_0_37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8" name="Google Shape;708;g136064e878c_0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g136064e878c_0_51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8" name="Google Shape;718;g136064e878c_0_5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136064e878c_0_39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8" name="Google Shape;728;g136064e878c_0_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g136064e878c_0_47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8" name="Google Shape;738;g136064e878c_0_4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136064e878c_0_41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136064e878c_0_4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g136064e878c_0_40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8" name="Google Shape;758;g136064e878c_0_4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136064e878c_0_42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136064e878c_0_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6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7" name="Google Shape;777;g136064e878c_0_44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8" name="Google Shape;778;g136064e878c_0_4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493d631b44_0_3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493d631b44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6" name="Shape 7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7" name="Google Shape;787;g136064e878c_0_55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8" name="Google Shape;788;g136064e878c_0_5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6" name="Shape 7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7" name="Google Shape;797;g136064e878c_0_57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8" name="Google Shape;798;g136064e878c_0_5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6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7" name="Google Shape;807;g136064e878c_0_45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8" name="Google Shape;808;g136064e878c_0_4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6" name="Shape 8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7" name="Google Shape;817;g35ed75ccf_02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8" name="Google Shape;818;g35ed75ccf_0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c1a9bcaa9c_0_2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c1a9bcaa9c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solidFill>
          <a:srgbClr val="4A86E8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chemeClr val="l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685800" y="3287213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colored">
  <p:cSld name="BLANK_1">
    <p:bg>
      <p:bgPr>
        <a:solidFill>
          <a:srgbClr val="4A86E8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11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chemeClr val="lt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bg>
      <p:bgPr>
        <a:solidFill>
          <a:srgbClr val="4A86E8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3"/>
          <p:cNvSpPr txBox="1"/>
          <p:nvPr>
            <p:ph type="ctrTitle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685800" y="38306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bg>
      <p:bgPr>
        <a:solidFill>
          <a:srgbClr val="4A86E8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 flipH="1"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chemeClr val="dk1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1757200" y="2161800"/>
            <a:ext cx="5629800" cy="819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419100" lvl="0" marL="457200" rtl="0" algn="ctr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i="1" sz="3000">
                <a:solidFill>
                  <a:schemeClr val="dk1"/>
                </a:solidFill>
              </a:defRPr>
            </a:lvl1pPr>
            <a:lvl2pPr indent="-419100" lvl="1" marL="9144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○"/>
              <a:defRPr i="1" sz="3000">
                <a:solidFill>
                  <a:schemeClr val="dk1"/>
                </a:solidFill>
              </a:defRPr>
            </a:lvl2pPr>
            <a:lvl3pPr indent="-419100" lvl="2" marL="13716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■"/>
              <a:defRPr i="1" sz="3000">
                <a:solidFill>
                  <a:schemeClr val="dk1"/>
                </a:solidFill>
              </a:defRPr>
            </a:lvl3pPr>
            <a:lvl4pPr indent="-419100" lvl="3" marL="18288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i="1" sz="3000">
                <a:solidFill>
                  <a:schemeClr val="dk1"/>
                </a:solidFill>
              </a:defRPr>
            </a:lvl4pPr>
            <a:lvl5pPr indent="-419100" lvl="4" marL="22860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○"/>
              <a:defRPr i="1" sz="3000">
                <a:solidFill>
                  <a:schemeClr val="dk1"/>
                </a:solidFill>
              </a:defRPr>
            </a:lvl5pPr>
            <a:lvl6pPr indent="-419100" lvl="5" marL="2743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■"/>
              <a:defRPr i="1" sz="3000">
                <a:solidFill>
                  <a:schemeClr val="dk1"/>
                </a:solidFill>
              </a:defRPr>
            </a:lvl6pPr>
            <a:lvl7pPr indent="-419100" lvl="6" marL="32004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i="1" sz="3000">
                <a:solidFill>
                  <a:schemeClr val="dk1"/>
                </a:solidFill>
              </a:defRPr>
            </a:lvl7pPr>
            <a:lvl8pPr indent="-419100" lvl="7" marL="36576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○"/>
              <a:defRPr i="1" sz="3000">
                <a:solidFill>
                  <a:schemeClr val="dk1"/>
                </a:solidFill>
              </a:defRPr>
            </a:lvl8pPr>
            <a:lvl9pPr indent="-41910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■"/>
              <a:defRPr i="1" sz="3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" name="Google Shape;19;p4"/>
          <p:cNvSpPr txBox="1"/>
          <p:nvPr/>
        </p:nvSpPr>
        <p:spPr>
          <a:xfrm>
            <a:off x="205550" y="75075"/>
            <a:ext cx="7995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0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b="1" sz="12000">
              <a:solidFill>
                <a:schemeClr val="dk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rgbClr val="4A86E8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5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rgbClr val="4A86E8"/>
                </a:solidFill>
              </a:defRPr>
            </a:lvl1pPr>
            <a:lvl2pPr lvl="1">
              <a:buNone/>
              <a:defRPr>
                <a:solidFill>
                  <a:srgbClr val="4A86E8"/>
                </a:solidFill>
              </a:defRPr>
            </a:lvl2pPr>
            <a:lvl3pPr lvl="2">
              <a:buNone/>
              <a:defRPr>
                <a:solidFill>
                  <a:srgbClr val="4A86E8"/>
                </a:solidFill>
              </a:defRPr>
            </a:lvl3pPr>
            <a:lvl4pPr lvl="3">
              <a:buNone/>
              <a:defRPr>
                <a:solidFill>
                  <a:srgbClr val="4A86E8"/>
                </a:solidFill>
              </a:defRPr>
            </a:lvl4pPr>
            <a:lvl5pPr lvl="4">
              <a:buNone/>
              <a:defRPr>
                <a:solidFill>
                  <a:srgbClr val="4A86E8"/>
                </a:solidFill>
              </a:defRPr>
            </a:lvl5pPr>
            <a:lvl6pPr lvl="5">
              <a:buNone/>
              <a:defRPr>
                <a:solidFill>
                  <a:srgbClr val="4A86E8"/>
                </a:solidFill>
              </a:defRPr>
            </a:lvl6pPr>
            <a:lvl7pPr lvl="6">
              <a:buNone/>
              <a:defRPr>
                <a:solidFill>
                  <a:srgbClr val="4A86E8"/>
                </a:solidFill>
              </a:defRPr>
            </a:lvl7pPr>
            <a:lvl8pPr lvl="7">
              <a:buNone/>
              <a:defRPr>
                <a:solidFill>
                  <a:srgbClr val="4A86E8"/>
                </a:solidFill>
              </a:defRPr>
            </a:lvl8pPr>
            <a:lvl9pPr lvl="8">
              <a:buNone/>
              <a:defRPr>
                <a:solidFill>
                  <a:srgbClr val="4A86E8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rgbClr val="4A86E8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922000" y="1887378"/>
            <a:ext cx="3543300" cy="30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2" type="body"/>
          </p:nvPr>
        </p:nvSpPr>
        <p:spPr>
          <a:xfrm>
            <a:off x="4678687" y="1887378"/>
            <a:ext cx="3543300" cy="302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rgbClr val="4A86E8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7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922000" y="1930500"/>
            <a:ext cx="2332200" cy="29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36" name="Google Shape;36;p7"/>
          <p:cNvSpPr txBox="1"/>
          <p:nvPr>
            <p:ph idx="2" type="body"/>
          </p:nvPr>
        </p:nvSpPr>
        <p:spPr>
          <a:xfrm>
            <a:off x="3373778" y="1930500"/>
            <a:ext cx="2332200" cy="29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37" name="Google Shape;37;p7"/>
          <p:cNvSpPr txBox="1"/>
          <p:nvPr>
            <p:ph idx="3" type="body"/>
          </p:nvPr>
        </p:nvSpPr>
        <p:spPr>
          <a:xfrm>
            <a:off x="5825557" y="1930500"/>
            <a:ext cx="2332200" cy="29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400"/>
            </a:lvl9pPr>
          </a:lstStyle>
          <a:p/>
        </p:txBody>
      </p:sp>
      <p:sp>
        <p:nvSpPr>
          <p:cNvPr id="38" name="Google Shape;38;p7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8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rgbClr val="4A86E8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8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/>
        </p:txBody>
      </p:sp>
      <p:sp>
        <p:nvSpPr>
          <p:cNvPr id="42" name="Google Shape;42;p8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rgbClr val="4A86E8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9"/>
          <p:cNvSpPr txBox="1"/>
          <p:nvPr>
            <p:ph idx="1" type="body"/>
          </p:nvPr>
        </p:nvSpPr>
        <p:spPr>
          <a:xfrm>
            <a:off x="457200" y="4253909"/>
            <a:ext cx="8229600" cy="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  <p:sp>
        <p:nvSpPr>
          <p:cNvPr id="46" name="Google Shape;46;p9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" name="Google Shape;49;p10"/>
          <p:cNvSpPr/>
          <p:nvPr/>
        </p:nvSpPr>
        <p:spPr>
          <a:xfrm>
            <a:off x="390735" y="379877"/>
            <a:ext cx="8362529" cy="4383746"/>
          </a:xfrm>
          <a:custGeom>
            <a:rect b="b" l="l" r="r" t="t"/>
            <a:pathLst>
              <a:path extrusionOk="0" fill="none" h="149667" w="285508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cap="flat" cmpd="sng" w="19050">
            <a:solidFill>
              <a:srgbClr val="4A86E8"/>
            </a:solidFill>
            <a:prstDash val="dot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aleway ExtraBold"/>
              <a:buNone/>
              <a:defRPr sz="4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aleway ExtraBold"/>
              <a:buNone/>
              <a:defRPr sz="4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aleway ExtraBold"/>
              <a:buNone/>
              <a:defRPr sz="4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aleway ExtraBold"/>
              <a:buNone/>
              <a:defRPr sz="4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aleway ExtraBold"/>
              <a:buNone/>
              <a:defRPr sz="4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aleway ExtraBold"/>
              <a:buNone/>
              <a:defRPr sz="4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aleway ExtraBold"/>
              <a:buNone/>
              <a:defRPr sz="4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aleway ExtraBold"/>
              <a:buNone/>
              <a:defRPr sz="4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aleway ExtraBold"/>
              <a:buNone/>
              <a:defRPr sz="4800">
                <a:solidFill>
                  <a:schemeClr val="dk1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Clr>
                <a:srgbClr val="4A86E8"/>
              </a:buClr>
              <a:buSzPts val="1800"/>
              <a:buFont typeface="Raleway Medium"/>
              <a:buChar char="●"/>
              <a:defRPr sz="18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1pPr>
            <a:lvl2pPr indent="-342900" lvl="1" marL="914400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ts val="1800"/>
              <a:buFont typeface="Raleway Medium"/>
              <a:buChar char="○"/>
              <a:defRPr sz="18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2pPr>
            <a:lvl3pPr indent="-342900" lvl="2" marL="1371600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ts val="1800"/>
              <a:buFont typeface="Raleway Medium"/>
              <a:buChar char="■"/>
              <a:defRPr sz="18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3pPr>
            <a:lvl4pPr indent="-3429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Medium"/>
              <a:buChar char="●"/>
              <a:defRPr sz="18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4pPr>
            <a:lvl5pPr indent="-3429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Medium"/>
              <a:buChar char="○"/>
              <a:defRPr sz="18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5pPr>
            <a:lvl6pPr indent="-3429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Medium"/>
              <a:buChar char="■"/>
              <a:defRPr sz="18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6pPr>
            <a:lvl7pPr indent="-3429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Medium"/>
              <a:buChar char="●"/>
              <a:defRPr sz="18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7pPr>
            <a:lvl8pPr indent="-3429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Medium"/>
              <a:buChar char="○"/>
              <a:defRPr sz="18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8pPr>
            <a:lvl9pPr indent="-3429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Medium"/>
              <a:buChar char="■"/>
              <a:defRPr sz="1800">
                <a:solidFill>
                  <a:schemeClr val="dk2"/>
                </a:solidFill>
                <a:latin typeface="Raleway Medium"/>
                <a:ea typeface="Raleway Medium"/>
                <a:cs typeface="Raleway Medium"/>
                <a:sym typeface="Raleway Medium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buNone/>
              <a:defRPr sz="1300">
                <a:solidFill>
                  <a:srgbClr val="4A86E8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1pPr>
            <a:lvl2pPr lvl="1" algn="ctr">
              <a:buNone/>
              <a:defRPr sz="1300">
                <a:solidFill>
                  <a:srgbClr val="4A86E8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2pPr>
            <a:lvl3pPr lvl="2" algn="ctr">
              <a:buNone/>
              <a:defRPr sz="1300">
                <a:solidFill>
                  <a:srgbClr val="4A86E8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3pPr>
            <a:lvl4pPr lvl="3" algn="ctr">
              <a:buNone/>
              <a:defRPr sz="1300">
                <a:solidFill>
                  <a:srgbClr val="4A86E8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4pPr>
            <a:lvl5pPr lvl="4" algn="ctr">
              <a:buNone/>
              <a:defRPr sz="1300">
                <a:solidFill>
                  <a:srgbClr val="4A86E8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5pPr>
            <a:lvl6pPr lvl="5" algn="ctr">
              <a:buNone/>
              <a:defRPr sz="1300">
                <a:solidFill>
                  <a:srgbClr val="4A86E8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6pPr>
            <a:lvl7pPr lvl="6" algn="ctr">
              <a:buNone/>
              <a:defRPr sz="1300">
                <a:solidFill>
                  <a:srgbClr val="4A86E8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7pPr>
            <a:lvl8pPr lvl="7" algn="ctr">
              <a:buNone/>
              <a:defRPr sz="1300">
                <a:solidFill>
                  <a:srgbClr val="4A86E8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8pPr>
            <a:lvl9pPr lvl="8" algn="ctr">
              <a:buNone/>
              <a:defRPr sz="1300">
                <a:solidFill>
                  <a:srgbClr val="4A86E8"/>
                </a:solidFill>
                <a:latin typeface="Raleway ExtraBold"/>
                <a:ea typeface="Raleway ExtraBold"/>
                <a:cs typeface="Raleway ExtraBold"/>
                <a:sym typeface="Raleway ExtraBold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6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9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1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2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2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14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7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0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8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3.xml"/><Relationship Id="rId3" Type="http://schemas.openxmlformats.org/officeDocument/2006/relationships/image" Target="../media/image19.png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4.xml"/><Relationship Id="rId3" Type="http://schemas.openxmlformats.org/officeDocument/2006/relationships/image" Target="../media/image24.png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8.xml"/><Relationship Id="rId3" Type="http://schemas.openxmlformats.org/officeDocument/2006/relationships/image" Target="../media/image23.png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9.xml"/><Relationship Id="rId3" Type="http://schemas.openxmlformats.org/officeDocument/2006/relationships/image" Target="../media/image2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8.xml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9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0.xml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2.xml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6.xml"/><Relationship Id="rId3" Type="http://schemas.openxmlformats.org/officeDocument/2006/relationships/image" Target="../media/image25.png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2.xml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3.xml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4.xml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5.xml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6.xml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7.xml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3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type="ctrTitle"/>
          </p:nvPr>
        </p:nvSpPr>
        <p:spPr>
          <a:xfrm>
            <a:off x="685800" y="3287213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Redes de Computadores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Introdução</a:t>
            </a:r>
            <a:endParaRPr/>
          </a:p>
        </p:txBody>
      </p:sp>
      <p:grpSp>
        <p:nvGrpSpPr>
          <p:cNvPr id="58" name="Google Shape;58;p12"/>
          <p:cNvGrpSpPr/>
          <p:nvPr/>
        </p:nvGrpSpPr>
        <p:grpSpPr>
          <a:xfrm>
            <a:off x="7864658" y="371176"/>
            <a:ext cx="896264" cy="896314"/>
            <a:chOff x="570875" y="4322250"/>
            <a:chExt cx="443300" cy="443325"/>
          </a:xfrm>
        </p:grpSpPr>
        <p:sp>
          <p:nvSpPr>
            <p:cNvPr id="59" name="Google Shape;59;p12"/>
            <p:cNvSpPr/>
            <p:nvPr/>
          </p:nvSpPr>
          <p:spPr>
            <a:xfrm>
              <a:off x="570875" y="4322250"/>
              <a:ext cx="443300" cy="443325"/>
            </a:xfrm>
            <a:custGeom>
              <a:rect b="b" l="l" r="r" t="t"/>
              <a:pathLst>
                <a:path extrusionOk="0" h="17733" w="17732">
                  <a:moveTo>
                    <a:pt x="13091" y="2712"/>
                  </a:moveTo>
                  <a:lnTo>
                    <a:pt x="13286" y="2736"/>
                  </a:lnTo>
                  <a:lnTo>
                    <a:pt x="13506" y="2785"/>
                  </a:lnTo>
                  <a:lnTo>
                    <a:pt x="13702" y="2858"/>
                  </a:lnTo>
                  <a:lnTo>
                    <a:pt x="13873" y="2956"/>
                  </a:lnTo>
                  <a:lnTo>
                    <a:pt x="14068" y="3054"/>
                  </a:lnTo>
                  <a:lnTo>
                    <a:pt x="14239" y="3176"/>
                  </a:lnTo>
                  <a:lnTo>
                    <a:pt x="14410" y="3323"/>
                  </a:lnTo>
                  <a:lnTo>
                    <a:pt x="14556" y="3493"/>
                  </a:lnTo>
                  <a:lnTo>
                    <a:pt x="14679" y="3664"/>
                  </a:lnTo>
                  <a:lnTo>
                    <a:pt x="14776" y="3860"/>
                  </a:lnTo>
                  <a:lnTo>
                    <a:pt x="14874" y="4031"/>
                  </a:lnTo>
                  <a:lnTo>
                    <a:pt x="14947" y="4226"/>
                  </a:lnTo>
                  <a:lnTo>
                    <a:pt x="14996" y="4446"/>
                  </a:lnTo>
                  <a:lnTo>
                    <a:pt x="15021" y="4641"/>
                  </a:lnTo>
                  <a:lnTo>
                    <a:pt x="15021" y="4861"/>
                  </a:lnTo>
                  <a:lnTo>
                    <a:pt x="15021" y="5057"/>
                  </a:lnTo>
                  <a:lnTo>
                    <a:pt x="14996" y="5252"/>
                  </a:lnTo>
                  <a:lnTo>
                    <a:pt x="14947" y="5472"/>
                  </a:lnTo>
                  <a:lnTo>
                    <a:pt x="14874" y="5667"/>
                  </a:lnTo>
                  <a:lnTo>
                    <a:pt x="14776" y="5838"/>
                  </a:lnTo>
                  <a:lnTo>
                    <a:pt x="14679" y="6033"/>
                  </a:lnTo>
                  <a:lnTo>
                    <a:pt x="14556" y="6204"/>
                  </a:lnTo>
                  <a:lnTo>
                    <a:pt x="14410" y="6375"/>
                  </a:lnTo>
                  <a:lnTo>
                    <a:pt x="13433" y="7328"/>
                  </a:lnTo>
                  <a:lnTo>
                    <a:pt x="13311" y="7426"/>
                  </a:lnTo>
                  <a:lnTo>
                    <a:pt x="13189" y="7499"/>
                  </a:lnTo>
                  <a:lnTo>
                    <a:pt x="13042" y="7548"/>
                  </a:lnTo>
                  <a:lnTo>
                    <a:pt x="12871" y="7572"/>
                  </a:lnTo>
                  <a:lnTo>
                    <a:pt x="12725" y="7548"/>
                  </a:lnTo>
                  <a:lnTo>
                    <a:pt x="12578" y="7499"/>
                  </a:lnTo>
                  <a:lnTo>
                    <a:pt x="12456" y="7426"/>
                  </a:lnTo>
                  <a:lnTo>
                    <a:pt x="12334" y="7328"/>
                  </a:lnTo>
                  <a:lnTo>
                    <a:pt x="10405" y="5398"/>
                  </a:lnTo>
                  <a:lnTo>
                    <a:pt x="10307" y="5276"/>
                  </a:lnTo>
                  <a:lnTo>
                    <a:pt x="10234" y="5154"/>
                  </a:lnTo>
                  <a:lnTo>
                    <a:pt x="10185" y="5008"/>
                  </a:lnTo>
                  <a:lnTo>
                    <a:pt x="10160" y="4861"/>
                  </a:lnTo>
                  <a:lnTo>
                    <a:pt x="10185" y="4690"/>
                  </a:lnTo>
                  <a:lnTo>
                    <a:pt x="10234" y="4544"/>
                  </a:lnTo>
                  <a:lnTo>
                    <a:pt x="10307" y="4422"/>
                  </a:lnTo>
                  <a:lnTo>
                    <a:pt x="10405" y="4299"/>
                  </a:lnTo>
                  <a:lnTo>
                    <a:pt x="11357" y="3323"/>
                  </a:lnTo>
                  <a:lnTo>
                    <a:pt x="11528" y="3176"/>
                  </a:lnTo>
                  <a:lnTo>
                    <a:pt x="11699" y="3054"/>
                  </a:lnTo>
                  <a:lnTo>
                    <a:pt x="11894" y="2956"/>
                  </a:lnTo>
                  <a:lnTo>
                    <a:pt x="12065" y="2858"/>
                  </a:lnTo>
                  <a:lnTo>
                    <a:pt x="12261" y="2785"/>
                  </a:lnTo>
                  <a:lnTo>
                    <a:pt x="12481" y="2736"/>
                  </a:lnTo>
                  <a:lnTo>
                    <a:pt x="12676" y="2712"/>
                  </a:lnTo>
                  <a:close/>
                  <a:moveTo>
                    <a:pt x="8377" y="8867"/>
                  </a:moveTo>
                  <a:lnTo>
                    <a:pt x="8475" y="8891"/>
                  </a:lnTo>
                  <a:lnTo>
                    <a:pt x="8548" y="8915"/>
                  </a:lnTo>
                  <a:lnTo>
                    <a:pt x="8646" y="8964"/>
                  </a:lnTo>
                  <a:lnTo>
                    <a:pt x="8719" y="9013"/>
                  </a:lnTo>
                  <a:lnTo>
                    <a:pt x="8768" y="9086"/>
                  </a:lnTo>
                  <a:lnTo>
                    <a:pt x="8817" y="9184"/>
                  </a:lnTo>
                  <a:lnTo>
                    <a:pt x="8841" y="9257"/>
                  </a:lnTo>
                  <a:lnTo>
                    <a:pt x="8866" y="9355"/>
                  </a:lnTo>
                  <a:lnTo>
                    <a:pt x="8841" y="9453"/>
                  </a:lnTo>
                  <a:lnTo>
                    <a:pt x="8817" y="9550"/>
                  </a:lnTo>
                  <a:lnTo>
                    <a:pt x="8768" y="9624"/>
                  </a:lnTo>
                  <a:lnTo>
                    <a:pt x="8719" y="9697"/>
                  </a:lnTo>
                  <a:lnTo>
                    <a:pt x="6179" y="12237"/>
                  </a:lnTo>
                  <a:lnTo>
                    <a:pt x="6106" y="12310"/>
                  </a:lnTo>
                  <a:lnTo>
                    <a:pt x="6033" y="12359"/>
                  </a:lnTo>
                  <a:lnTo>
                    <a:pt x="5935" y="12383"/>
                  </a:lnTo>
                  <a:lnTo>
                    <a:pt x="5740" y="12383"/>
                  </a:lnTo>
                  <a:lnTo>
                    <a:pt x="5642" y="12359"/>
                  </a:lnTo>
                  <a:lnTo>
                    <a:pt x="5569" y="12310"/>
                  </a:lnTo>
                  <a:lnTo>
                    <a:pt x="5496" y="12237"/>
                  </a:lnTo>
                  <a:lnTo>
                    <a:pt x="5422" y="12164"/>
                  </a:lnTo>
                  <a:lnTo>
                    <a:pt x="5373" y="12090"/>
                  </a:lnTo>
                  <a:lnTo>
                    <a:pt x="5349" y="11993"/>
                  </a:lnTo>
                  <a:lnTo>
                    <a:pt x="5349" y="11895"/>
                  </a:lnTo>
                  <a:lnTo>
                    <a:pt x="5349" y="11797"/>
                  </a:lnTo>
                  <a:lnTo>
                    <a:pt x="5373" y="11700"/>
                  </a:lnTo>
                  <a:lnTo>
                    <a:pt x="5422" y="11626"/>
                  </a:lnTo>
                  <a:lnTo>
                    <a:pt x="5496" y="11553"/>
                  </a:lnTo>
                  <a:lnTo>
                    <a:pt x="8036" y="9013"/>
                  </a:lnTo>
                  <a:lnTo>
                    <a:pt x="8109" y="8964"/>
                  </a:lnTo>
                  <a:lnTo>
                    <a:pt x="8182" y="8915"/>
                  </a:lnTo>
                  <a:lnTo>
                    <a:pt x="8280" y="8891"/>
                  </a:lnTo>
                  <a:lnTo>
                    <a:pt x="8377" y="8867"/>
                  </a:lnTo>
                  <a:close/>
                  <a:moveTo>
                    <a:pt x="14825" y="1"/>
                  </a:moveTo>
                  <a:lnTo>
                    <a:pt x="14288" y="25"/>
                  </a:lnTo>
                  <a:lnTo>
                    <a:pt x="13751" y="50"/>
                  </a:lnTo>
                  <a:lnTo>
                    <a:pt x="13213" y="123"/>
                  </a:lnTo>
                  <a:lnTo>
                    <a:pt x="12676" y="245"/>
                  </a:lnTo>
                  <a:lnTo>
                    <a:pt x="12163" y="367"/>
                  </a:lnTo>
                  <a:lnTo>
                    <a:pt x="11675" y="538"/>
                  </a:lnTo>
                  <a:lnTo>
                    <a:pt x="11235" y="758"/>
                  </a:lnTo>
                  <a:lnTo>
                    <a:pt x="11015" y="856"/>
                  </a:lnTo>
                  <a:lnTo>
                    <a:pt x="10844" y="1002"/>
                  </a:lnTo>
                  <a:lnTo>
                    <a:pt x="10649" y="1124"/>
                  </a:lnTo>
                  <a:lnTo>
                    <a:pt x="10502" y="1271"/>
                  </a:lnTo>
                  <a:lnTo>
                    <a:pt x="5544" y="6229"/>
                  </a:lnTo>
                  <a:lnTo>
                    <a:pt x="391" y="6229"/>
                  </a:lnTo>
                  <a:lnTo>
                    <a:pt x="245" y="6253"/>
                  </a:lnTo>
                  <a:lnTo>
                    <a:pt x="147" y="6278"/>
                  </a:lnTo>
                  <a:lnTo>
                    <a:pt x="49" y="6327"/>
                  </a:lnTo>
                  <a:lnTo>
                    <a:pt x="0" y="6400"/>
                  </a:lnTo>
                  <a:lnTo>
                    <a:pt x="0" y="6473"/>
                  </a:lnTo>
                  <a:lnTo>
                    <a:pt x="25" y="6571"/>
                  </a:lnTo>
                  <a:lnTo>
                    <a:pt x="74" y="6668"/>
                  </a:lnTo>
                  <a:lnTo>
                    <a:pt x="171" y="6791"/>
                  </a:lnTo>
                  <a:lnTo>
                    <a:pt x="2589" y="9184"/>
                  </a:lnTo>
                  <a:lnTo>
                    <a:pt x="2272" y="9502"/>
                  </a:lnTo>
                  <a:lnTo>
                    <a:pt x="953" y="9746"/>
                  </a:lnTo>
                  <a:lnTo>
                    <a:pt x="806" y="9795"/>
                  </a:lnTo>
                  <a:lnTo>
                    <a:pt x="684" y="9843"/>
                  </a:lnTo>
                  <a:lnTo>
                    <a:pt x="611" y="9941"/>
                  </a:lnTo>
                  <a:lnTo>
                    <a:pt x="562" y="10014"/>
                  </a:lnTo>
                  <a:lnTo>
                    <a:pt x="562" y="10112"/>
                  </a:lnTo>
                  <a:lnTo>
                    <a:pt x="586" y="10234"/>
                  </a:lnTo>
                  <a:lnTo>
                    <a:pt x="635" y="10332"/>
                  </a:lnTo>
                  <a:lnTo>
                    <a:pt x="733" y="10454"/>
                  </a:lnTo>
                  <a:lnTo>
                    <a:pt x="7278" y="16999"/>
                  </a:lnTo>
                  <a:lnTo>
                    <a:pt x="7401" y="17097"/>
                  </a:lnTo>
                  <a:lnTo>
                    <a:pt x="7498" y="17146"/>
                  </a:lnTo>
                  <a:lnTo>
                    <a:pt x="7620" y="17170"/>
                  </a:lnTo>
                  <a:lnTo>
                    <a:pt x="7718" y="17170"/>
                  </a:lnTo>
                  <a:lnTo>
                    <a:pt x="7791" y="17122"/>
                  </a:lnTo>
                  <a:lnTo>
                    <a:pt x="7889" y="17048"/>
                  </a:lnTo>
                  <a:lnTo>
                    <a:pt x="7938" y="16926"/>
                  </a:lnTo>
                  <a:lnTo>
                    <a:pt x="7987" y="16780"/>
                  </a:lnTo>
                  <a:lnTo>
                    <a:pt x="8231" y="15461"/>
                  </a:lnTo>
                  <a:lnTo>
                    <a:pt x="8548" y="15143"/>
                  </a:lnTo>
                  <a:lnTo>
                    <a:pt x="10942" y="17561"/>
                  </a:lnTo>
                  <a:lnTo>
                    <a:pt x="11064" y="17659"/>
                  </a:lnTo>
                  <a:lnTo>
                    <a:pt x="11162" y="17708"/>
                  </a:lnTo>
                  <a:lnTo>
                    <a:pt x="11259" y="17732"/>
                  </a:lnTo>
                  <a:lnTo>
                    <a:pt x="11333" y="17732"/>
                  </a:lnTo>
                  <a:lnTo>
                    <a:pt x="11406" y="17683"/>
                  </a:lnTo>
                  <a:lnTo>
                    <a:pt x="11455" y="17586"/>
                  </a:lnTo>
                  <a:lnTo>
                    <a:pt x="11479" y="17488"/>
                  </a:lnTo>
                  <a:lnTo>
                    <a:pt x="11504" y="17341"/>
                  </a:lnTo>
                  <a:lnTo>
                    <a:pt x="11504" y="12188"/>
                  </a:lnTo>
                  <a:lnTo>
                    <a:pt x="16461" y="7230"/>
                  </a:lnTo>
                  <a:lnTo>
                    <a:pt x="16608" y="7084"/>
                  </a:lnTo>
                  <a:lnTo>
                    <a:pt x="16730" y="6888"/>
                  </a:lnTo>
                  <a:lnTo>
                    <a:pt x="16877" y="6693"/>
                  </a:lnTo>
                  <a:lnTo>
                    <a:pt x="16974" y="6498"/>
                  </a:lnTo>
                  <a:lnTo>
                    <a:pt x="17194" y="6058"/>
                  </a:lnTo>
                  <a:lnTo>
                    <a:pt x="17365" y="5569"/>
                  </a:lnTo>
                  <a:lnTo>
                    <a:pt x="17487" y="5057"/>
                  </a:lnTo>
                  <a:lnTo>
                    <a:pt x="17609" y="4519"/>
                  </a:lnTo>
                  <a:lnTo>
                    <a:pt x="17683" y="3982"/>
                  </a:lnTo>
                  <a:lnTo>
                    <a:pt x="17707" y="3445"/>
                  </a:lnTo>
                  <a:lnTo>
                    <a:pt x="17731" y="2907"/>
                  </a:lnTo>
                  <a:lnTo>
                    <a:pt x="17731" y="2419"/>
                  </a:lnTo>
                  <a:lnTo>
                    <a:pt x="17707" y="1955"/>
                  </a:lnTo>
                  <a:lnTo>
                    <a:pt x="17658" y="1515"/>
                  </a:lnTo>
                  <a:lnTo>
                    <a:pt x="17585" y="1149"/>
                  </a:lnTo>
                  <a:lnTo>
                    <a:pt x="17512" y="831"/>
                  </a:lnTo>
                  <a:lnTo>
                    <a:pt x="17414" y="587"/>
                  </a:lnTo>
                  <a:lnTo>
                    <a:pt x="17341" y="489"/>
                  </a:lnTo>
                  <a:lnTo>
                    <a:pt x="17292" y="441"/>
                  </a:lnTo>
                  <a:lnTo>
                    <a:pt x="17243" y="392"/>
                  </a:lnTo>
                  <a:lnTo>
                    <a:pt x="17145" y="318"/>
                  </a:lnTo>
                  <a:lnTo>
                    <a:pt x="16901" y="221"/>
                  </a:lnTo>
                  <a:lnTo>
                    <a:pt x="16584" y="148"/>
                  </a:lnTo>
                  <a:lnTo>
                    <a:pt x="16217" y="74"/>
                  </a:lnTo>
                  <a:lnTo>
                    <a:pt x="15778" y="25"/>
                  </a:lnTo>
                  <a:lnTo>
                    <a:pt x="153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2"/>
            <p:cNvSpPr/>
            <p:nvPr/>
          </p:nvSpPr>
          <p:spPr>
            <a:xfrm>
              <a:off x="597725" y="4665400"/>
              <a:ext cx="73300" cy="73300"/>
            </a:xfrm>
            <a:custGeom>
              <a:rect b="b" l="l" r="r" t="t"/>
              <a:pathLst>
                <a:path extrusionOk="0" h="2932" w="2932">
                  <a:moveTo>
                    <a:pt x="2028" y="1"/>
                  </a:moveTo>
                  <a:lnTo>
                    <a:pt x="1857" y="25"/>
                  </a:lnTo>
                  <a:lnTo>
                    <a:pt x="1686" y="74"/>
                  </a:lnTo>
                  <a:lnTo>
                    <a:pt x="1515" y="147"/>
                  </a:lnTo>
                  <a:lnTo>
                    <a:pt x="1369" y="269"/>
                  </a:lnTo>
                  <a:lnTo>
                    <a:pt x="1222" y="489"/>
                  </a:lnTo>
                  <a:lnTo>
                    <a:pt x="1002" y="831"/>
                  </a:lnTo>
                  <a:lnTo>
                    <a:pt x="563" y="1735"/>
                  </a:lnTo>
                  <a:lnTo>
                    <a:pt x="172" y="2565"/>
                  </a:lnTo>
                  <a:lnTo>
                    <a:pt x="1" y="2932"/>
                  </a:lnTo>
                  <a:lnTo>
                    <a:pt x="1" y="2932"/>
                  </a:lnTo>
                  <a:lnTo>
                    <a:pt x="367" y="2761"/>
                  </a:lnTo>
                  <a:lnTo>
                    <a:pt x="1198" y="2370"/>
                  </a:lnTo>
                  <a:lnTo>
                    <a:pt x="2101" y="1930"/>
                  </a:lnTo>
                  <a:lnTo>
                    <a:pt x="2443" y="1710"/>
                  </a:lnTo>
                  <a:lnTo>
                    <a:pt x="2663" y="1564"/>
                  </a:lnTo>
                  <a:lnTo>
                    <a:pt x="2785" y="1417"/>
                  </a:lnTo>
                  <a:lnTo>
                    <a:pt x="2858" y="1246"/>
                  </a:lnTo>
                  <a:lnTo>
                    <a:pt x="2907" y="1075"/>
                  </a:lnTo>
                  <a:lnTo>
                    <a:pt x="2932" y="904"/>
                  </a:lnTo>
                  <a:lnTo>
                    <a:pt x="2907" y="733"/>
                  </a:lnTo>
                  <a:lnTo>
                    <a:pt x="2858" y="562"/>
                  </a:lnTo>
                  <a:lnTo>
                    <a:pt x="2785" y="416"/>
                  </a:lnTo>
                  <a:lnTo>
                    <a:pt x="2663" y="269"/>
                  </a:lnTo>
                  <a:lnTo>
                    <a:pt x="2517" y="147"/>
                  </a:lnTo>
                  <a:lnTo>
                    <a:pt x="2370" y="74"/>
                  </a:lnTo>
                  <a:lnTo>
                    <a:pt x="2199" y="25"/>
                  </a:lnTo>
                  <a:lnTo>
                    <a:pt x="202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12"/>
            <p:cNvSpPr/>
            <p:nvPr/>
          </p:nvSpPr>
          <p:spPr>
            <a:xfrm>
              <a:off x="654525" y="4708150"/>
              <a:ext cx="47025" cy="47025"/>
            </a:xfrm>
            <a:custGeom>
              <a:rect b="b" l="l" r="r" t="t"/>
              <a:pathLst>
                <a:path extrusionOk="0" h="1881" w="1881">
                  <a:moveTo>
                    <a:pt x="1124" y="0"/>
                  </a:moveTo>
                  <a:lnTo>
                    <a:pt x="977" y="25"/>
                  </a:lnTo>
                  <a:lnTo>
                    <a:pt x="831" y="74"/>
                  </a:lnTo>
                  <a:lnTo>
                    <a:pt x="709" y="147"/>
                  </a:lnTo>
                  <a:lnTo>
                    <a:pt x="586" y="245"/>
                  </a:lnTo>
                  <a:lnTo>
                    <a:pt x="464" y="391"/>
                  </a:lnTo>
                  <a:lnTo>
                    <a:pt x="367" y="611"/>
                  </a:lnTo>
                  <a:lnTo>
                    <a:pt x="269" y="880"/>
                  </a:lnTo>
                  <a:lnTo>
                    <a:pt x="171" y="1173"/>
                  </a:lnTo>
                  <a:lnTo>
                    <a:pt x="49" y="1686"/>
                  </a:lnTo>
                  <a:lnTo>
                    <a:pt x="0" y="1881"/>
                  </a:lnTo>
                  <a:lnTo>
                    <a:pt x="0" y="1881"/>
                  </a:lnTo>
                  <a:lnTo>
                    <a:pt x="220" y="1857"/>
                  </a:lnTo>
                  <a:lnTo>
                    <a:pt x="733" y="1710"/>
                  </a:lnTo>
                  <a:lnTo>
                    <a:pt x="1002" y="1637"/>
                  </a:lnTo>
                  <a:lnTo>
                    <a:pt x="1270" y="1539"/>
                  </a:lnTo>
                  <a:lnTo>
                    <a:pt x="1515" y="1417"/>
                  </a:lnTo>
                  <a:lnTo>
                    <a:pt x="1661" y="1319"/>
                  </a:lnTo>
                  <a:lnTo>
                    <a:pt x="1759" y="1197"/>
                  </a:lnTo>
                  <a:lnTo>
                    <a:pt x="1832" y="1051"/>
                  </a:lnTo>
                  <a:lnTo>
                    <a:pt x="1881" y="928"/>
                  </a:lnTo>
                  <a:lnTo>
                    <a:pt x="1881" y="782"/>
                  </a:lnTo>
                  <a:lnTo>
                    <a:pt x="1881" y="635"/>
                  </a:lnTo>
                  <a:lnTo>
                    <a:pt x="1832" y="489"/>
                  </a:lnTo>
                  <a:lnTo>
                    <a:pt x="1759" y="367"/>
                  </a:lnTo>
                  <a:lnTo>
                    <a:pt x="1661" y="245"/>
                  </a:lnTo>
                  <a:lnTo>
                    <a:pt x="1539" y="147"/>
                  </a:lnTo>
                  <a:lnTo>
                    <a:pt x="1417" y="74"/>
                  </a:lnTo>
                  <a:lnTo>
                    <a:pt x="1270" y="25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12"/>
            <p:cNvSpPr/>
            <p:nvPr/>
          </p:nvSpPr>
          <p:spPr>
            <a:xfrm>
              <a:off x="581250" y="4634875"/>
              <a:ext cx="47050" cy="47050"/>
            </a:xfrm>
            <a:custGeom>
              <a:rect b="b" l="l" r="r" t="t"/>
              <a:pathLst>
                <a:path extrusionOk="0" h="1882" w="1882">
                  <a:moveTo>
                    <a:pt x="953" y="1"/>
                  </a:moveTo>
                  <a:lnTo>
                    <a:pt x="831" y="49"/>
                  </a:lnTo>
                  <a:lnTo>
                    <a:pt x="684" y="123"/>
                  </a:lnTo>
                  <a:lnTo>
                    <a:pt x="562" y="220"/>
                  </a:lnTo>
                  <a:lnTo>
                    <a:pt x="465" y="367"/>
                  </a:lnTo>
                  <a:lnTo>
                    <a:pt x="342" y="611"/>
                  </a:lnTo>
                  <a:lnTo>
                    <a:pt x="245" y="880"/>
                  </a:lnTo>
                  <a:lnTo>
                    <a:pt x="171" y="1148"/>
                  </a:lnTo>
                  <a:lnTo>
                    <a:pt x="25" y="1661"/>
                  </a:lnTo>
                  <a:lnTo>
                    <a:pt x="1" y="1881"/>
                  </a:lnTo>
                  <a:lnTo>
                    <a:pt x="196" y="1832"/>
                  </a:lnTo>
                  <a:lnTo>
                    <a:pt x="709" y="1710"/>
                  </a:lnTo>
                  <a:lnTo>
                    <a:pt x="1002" y="1613"/>
                  </a:lnTo>
                  <a:lnTo>
                    <a:pt x="1271" y="1515"/>
                  </a:lnTo>
                  <a:lnTo>
                    <a:pt x="1490" y="1417"/>
                  </a:lnTo>
                  <a:lnTo>
                    <a:pt x="1637" y="1295"/>
                  </a:lnTo>
                  <a:lnTo>
                    <a:pt x="1735" y="1173"/>
                  </a:lnTo>
                  <a:lnTo>
                    <a:pt x="1808" y="1051"/>
                  </a:lnTo>
                  <a:lnTo>
                    <a:pt x="1857" y="904"/>
                  </a:lnTo>
                  <a:lnTo>
                    <a:pt x="1881" y="758"/>
                  </a:lnTo>
                  <a:lnTo>
                    <a:pt x="1857" y="611"/>
                  </a:lnTo>
                  <a:lnTo>
                    <a:pt x="1808" y="465"/>
                  </a:lnTo>
                  <a:lnTo>
                    <a:pt x="1735" y="343"/>
                  </a:lnTo>
                  <a:lnTo>
                    <a:pt x="1637" y="220"/>
                  </a:lnTo>
                  <a:lnTo>
                    <a:pt x="1515" y="123"/>
                  </a:lnTo>
                  <a:lnTo>
                    <a:pt x="1393" y="49"/>
                  </a:lnTo>
                  <a:lnTo>
                    <a:pt x="124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1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A86E8"/>
                </a:solidFill>
              </a:rPr>
              <a:t>Comunicação </a:t>
            </a:r>
            <a:r>
              <a:rPr lang="en" sz="4400"/>
              <a:t>de Dados</a:t>
            </a:r>
            <a:endParaRPr sz="4400">
              <a:solidFill>
                <a:srgbClr val="4A86E8"/>
              </a:solidFill>
            </a:endParaRPr>
          </a:p>
        </p:txBody>
      </p:sp>
      <p:sp>
        <p:nvSpPr>
          <p:cNvPr id="139" name="Google Shape;139;p21"/>
          <p:cNvSpPr txBox="1"/>
          <p:nvPr>
            <p:ph idx="1" type="body"/>
          </p:nvPr>
        </p:nvSpPr>
        <p:spPr>
          <a:xfrm>
            <a:off x="922000" y="17335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Mensagem: é a informação a ser transmitida. Pode conter texto, números, figuras, áudio e vídeo – ou qualquer combinação dentre esses elementos; </a:t>
            </a:r>
            <a:br>
              <a:rPr lang="en"/>
            </a:b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Transmissor: é o dispositivo que envia a mensagem de dados. Pode ser um computador, workstation, telefone, Smart TV, câmera de vídeo, entre outros; </a:t>
            </a:r>
            <a:endParaRPr/>
          </a:p>
        </p:txBody>
      </p:sp>
      <p:sp>
        <p:nvSpPr>
          <p:cNvPr id="140" name="Google Shape;140;p21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1" name="Google Shape;141;p21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A86E8"/>
                </a:solidFill>
              </a:rPr>
              <a:t>Comunicação </a:t>
            </a:r>
            <a:r>
              <a:rPr lang="en" sz="4400"/>
              <a:t>de Dados</a:t>
            </a:r>
            <a:endParaRPr sz="4400">
              <a:solidFill>
                <a:srgbClr val="4A86E8"/>
              </a:solidFill>
            </a:endParaRPr>
          </a:p>
        </p:txBody>
      </p:sp>
      <p:sp>
        <p:nvSpPr>
          <p:cNvPr id="147" name="Google Shape;147;p22"/>
          <p:cNvSpPr txBox="1"/>
          <p:nvPr>
            <p:ph idx="1" type="body"/>
          </p:nvPr>
        </p:nvSpPr>
        <p:spPr>
          <a:xfrm>
            <a:off x="922000" y="18097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Receptor: é o dispositivo que recebe a mensagem;</a:t>
            </a:r>
            <a:br>
              <a:rPr lang="en"/>
            </a:b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Meio: é o caminho físico por onde uma mensagem viaja do transmissor ao receptor; </a:t>
            </a:r>
            <a:endParaRPr/>
          </a:p>
        </p:txBody>
      </p:sp>
      <p:sp>
        <p:nvSpPr>
          <p:cNvPr id="148" name="Google Shape;148;p22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9" name="Google Shape;149;p22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3"/>
          <p:cNvSpPr txBox="1"/>
          <p:nvPr>
            <p:ph type="title"/>
          </p:nvPr>
        </p:nvSpPr>
        <p:spPr>
          <a:xfrm>
            <a:off x="922000" y="891775"/>
            <a:ext cx="71634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4A86E8"/>
                </a:solidFill>
              </a:rPr>
              <a:t>Protocolos </a:t>
            </a:r>
            <a:r>
              <a:rPr lang="en" sz="4000"/>
              <a:t>de Comunicação</a:t>
            </a:r>
            <a:endParaRPr sz="4000">
              <a:solidFill>
                <a:srgbClr val="4A86E8"/>
              </a:solidFill>
            </a:endParaRPr>
          </a:p>
        </p:txBody>
      </p:sp>
      <p:sp>
        <p:nvSpPr>
          <p:cNvPr id="155" name="Google Shape;155;p23"/>
          <p:cNvSpPr txBox="1"/>
          <p:nvPr>
            <p:ph idx="1" type="body"/>
          </p:nvPr>
        </p:nvSpPr>
        <p:spPr>
          <a:xfrm>
            <a:off x="922000" y="17335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Para os humanos: “Com licença…”, “Eu gostaria de fazer uma pergunta…”, “Bom dia, como vai?” ou “Que horas são, por favor?”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E</a:t>
            </a:r>
            <a:r>
              <a:rPr lang="en"/>
              <a:t>nvio de mensagens específicas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Ações específicas são tomadas quando essas mensagens são recebidas, ou eventos são desencadeados</a:t>
            </a:r>
            <a:endParaRPr/>
          </a:p>
        </p:txBody>
      </p:sp>
      <p:sp>
        <p:nvSpPr>
          <p:cNvPr id="156" name="Google Shape;156;p23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7" name="Google Shape;157;p23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 txBox="1"/>
          <p:nvPr>
            <p:ph type="title"/>
          </p:nvPr>
        </p:nvSpPr>
        <p:spPr>
          <a:xfrm>
            <a:off x="922000" y="891775"/>
            <a:ext cx="71634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4A86E8"/>
                </a:solidFill>
              </a:rPr>
              <a:t>Protocolos </a:t>
            </a:r>
            <a:r>
              <a:rPr lang="en" sz="4000"/>
              <a:t>de Comunicação</a:t>
            </a:r>
            <a:endParaRPr sz="4000">
              <a:solidFill>
                <a:srgbClr val="4A86E8"/>
              </a:solidFill>
            </a:endParaRPr>
          </a:p>
        </p:txBody>
      </p:sp>
      <p:sp>
        <p:nvSpPr>
          <p:cNvPr id="163" name="Google Shape;163;p24"/>
          <p:cNvSpPr txBox="1"/>
          <p:nvPr>
            <p:ph idx="1" type="body"/>
          </p:nvPr>
        </p:nvSpPr>
        <p:spPr>
          <a:xfrm>
            <a:off x="922000" y="17335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Para as redes: toda a comunicação é coordenada por meio de </a:t>
            </a:r>
            <a:r>
              <a:rPr lang="en"/>
              <a:t>um conjunto de regras 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Tem de haver um acordo entre os dispositivos que se comunicam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Definição de formato, ordem, quantas e quais mensagens são enviadas entre as entidades de rede e quais serão as ações tomadas </a:t>
            </a:r>
            <a:endParaRPr/>
          </a:p>
        </p:txBody>
      </p:sp>
      <p:sp>
        <p:nvSpPr>
          <p:cNvPr id="164" name="Google Shape;164;p24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5" name="Google Shape;165;p24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type="title"/>
          </p:nvPr>
        </p:nvSpPr>
        <p:spPr>
          <a:xfrm>
            <a:off x="922000" y="891775"/>
            <a:ext cx="71634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A86E8"/>
                </a:solidFill>
              </a:rPr>
              <a:t>Estrutura </a:t>
            </a:r>
            <a:r>
              <a:rPr lang="en" sz="4400"/>
              <a:t>da Internet</a:t>
            </a:r>
            <a:endParaRPr sz="4400">
              <a:solidFill>
                <a:srgbClr val="4A86E8"/>
              </a:solidFill>
            </a:endParaRPr>
          </a:p>
        </p:txBody>
      </p:sp>
      <p:sp>
        <p:nvSpPr>
          <p:cNvPr id="171" name="Google Shape;171;p25"/>
          <p:cNvSpPr txBox="1"/>
          <p:nvPr>
            <p:ph idx="1" type="body"/>
          </p:nvPr>
        </p:nvSpPr>
        <p:spPr>
          <a:xfrm>
            <a:off x="922000" y="1733550"/>
            <a:ext cx="49425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Borda de rede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Hosts: clientes e servidores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Servidores frequentemente presentes em data centers</a:t>
            </a:r>
            <a:endParaRPr/>
          </a:p>
        </p:txBody>
      </p:sp>
      <p:sp>
        <p:nvSpPr>
          <p:cNvPr id="172" name="Google Shape;172;p25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3" name="Google Shape;173;p25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74" name="Google Shape;17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4500" y="1651250"/>
            <a:ext cx="2739900" cy="2939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6"/>
          <p:cNvSpPr txBox="1"/>
          <p:nvPr>
            <p:ph type="title"/>
          </p:nvPr>
        </p:nvSpPr>
        <p:spPr>
          <a:xfrm>
            <a:off x="922000" y="891775"/>
            <a:ext cx="71634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A86E8"/>
                </a:solidFill>
              </a:rPr>
              <a:t>Estrutura </a:t>
            </a:r>
            <a:r>
              <a:rPr lang="en" sz="4400"/>
              <a:t>da Internet</a:t>
            </a:r>
            <a:endParaRPr sz="4400">
              <a:solidFill>
                <a:srgbClr val="4A86E8"/>
              </a:solidFill>
            </a:endParaRPr>
          </a:p>
        </p:txBody>
      </p:sp>
      <p:sp>
        <p:nvSpPr>
          <p:cNvPr id="180" name="Google Shape;180;p26"/>
          <p:cNvSpPr txBox="1"/>
          <p:nvPr>
            <p:ph idx="1" type="body"/>
          </p:nvPr>
        </p:nvSpPr>
        <p:spPr>
          <a:xfrm>
            <a:off x="922000" y="1733550"/>
            <a:ext cx="49425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Redes de acesso e mídias físicas: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Links de comunicação guiados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Links de comunicação sem fio</a:t>
            </a:r>
            <a:endParaRPr/>
          </a:p>
        </p:txBody>
      </p:sp>
      <p:sp>
        <p:nvSpPr>
          <p:cNvPr id="181" name="Google Shape;181;p26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2" name="Google Shape;182;p26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83" name="Google Shape;18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2412" y="1636950"/>
            <a:ext cx="2784076" cy="2967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7"/>
          <p:cNvSpPr txBox="1"/>
          <p:nvPr>
            <p:ph type="title"/>
          </p:nvPr>
        </p:nvSpPr>
        <p:spPr>
          <a:xfrm>
            <a:off x="922000" y="891775"/>
            <a:ext cx="71634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A86E8"/>
                </a:solidFill>
              </a:rPr>
              <a:t>Estrutura </a:t>
            </a:r>
            <a:r>
              <a:rPr lang="en" sz="4400"/>
              <a:t>da Internet</a:t>
            </a:r>
            <a:endParaRPr sz="4400">
              <a:solidFill>
                <a:srgbClr val="4A86E8"/>
              </a:solidFill>
            </a:endParaRPr>
          </a:p>
        </p:txBody>
      </p:sp>
      <p:sp>
        <p:nvSpPr>
          <p:cNvPr id="189" name="Google Shape;189;p27"/>
          <p:cNvSpPr txBox="1"/>
          <p:nvPr>
            <p:ph idx="1" type="body"/>
          </p:nvPr>
        </p:nvSpPr>
        <p:spPr>
          <a:xfrm>
            <a:off x="922000" y="1733550"/>
            <a:ext cx="49425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Núcleo da rede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Roteadores interconectados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Rede de redes</a:t>
            </a:r>
            <a:endParaRPr/>
          </a:p>
        </p:txBody>
      </p:sp>
      <p:sp>
        <p:nvSpPr>
          <p:cNvPr id="190" name="Google Shape;190;p27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1" name="Google Shape;191;p27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2" name="Google Shape;19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4500" y="1622650"/>
            <a:ext cx="2739900" cy="30586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28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A86E8"/>
                </a:solidFill>
              </a:rPr>
              <a:t>Transmissão </a:t>
            </a:r>
            <a:r>
              <a:rPr lang="en" sz="4400"/>
              <a:t>de Dados</a:t>
            </a:r>
            <a:endParaRPr sz="4400">
              <a:solidFill>
                <a:srgbClr val="4A86E8"/>
              </a:solidFill>
            </a:endParaRPr>
          </a:p>
        </p:txBody>
      </p:sp>
      <p:sp>
        <p:nvSpPr>
          <p:cNvPr id="198" name="Google Shape;198;p28"/>
          <p:cNvSpPr txBox="1"/>
          <p:nvPr>
            <p:ph idx="1" type="body"/>
          </p:nvPr>
        </p:nvSpPr>
        <p:spPr>
          <a:xfrm>
            <a:off x="922000" y="18097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Simplex (unidirecional)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Half-duplex (bidirecional, sem compartilhamento de canal)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Full-duplex (bidirecional, com compartilhamento de canal)</a:t>
            </a:r>
            <a:endParaRPr/>
          </a:p>
        </p:txBody>
      </p:sp>
      <p:sp>
        <p:nvSpPr>
          <p:cNvPr id="199" name="Google Shape;199;p28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0" name="Google Shape;200;p28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9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A86E8"/>
                </a:solidFill>
              </a:rPr>
              <a:t>Transmissão </a:t>
            </a:r>
            <a:r>
              <a:rPr lang="en" sz="4400"/>
              <a:t>de Dados</a:t>
            </a:r>
            <a:endParaRPr sz="4400">
              <a:solidFill>
                <a:srgbClr val="4A86E8"/>
              </a:solidFill>
            </a:endParaRPr>
          </a:p>
        </p:txBody>
      </p:sp>
      <p:sp>
        <p:nvSpPr>
          <p:cNvPr id="206" name="Google Shape;206;p29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7" name="Google Shape;207;p29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08" name="Google Shape;20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7025" y="1693650"/>
            <a:ext cx="3332350" cy="298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0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A86E8"/>
                </a:solidFill>
              </a:rPr>
              <a:t>Meios </a:t>
            </a:r>
            <a:r>
              <a:rPr lang="en" sz="4400"/>
              <a:t>de Transmissão </a:t>
            </a:r>
            <a:endParaRPr sz="4400">
              <a:solidFill>
                <a:srgbClr val="4A86E8"/>
              </a:solidFill>
            </a:endParaRPr>
          </a:p>
        </p:txBody>
      </p:sp>
      <p:sp>
        <p:nvSpPr>
          <p:cNvPr id="214" name="Google Shape;214;p30"/>
          <p:cNvSpPr txBox="1"/>
          <p:nvPr>
            <p:ph idx="1" type="body"/>
          </p:nvPr>
        </p:nvSpPr>
        <p:spPr>
          <a:xfrm>
            <a:off x="922000" y="17335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Meios de transmissão guiados – nesta classificação estão os cabos coaxiais, pares trançados e fibras </a:t>
            </a:r>
            <a:r>
              <a:rPr lang="en"/>
              <a:t>ópticas</a:t>
            </a:r>
            <a:r>
              <a:rPr lang="en"/>
              <a:t> (estas últimas, de tecnologia mais avançada).</a:t>
            </a:r>
            <a:br>
              <a:rPr lang="en"/>
            </a:b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Meios de transmissão não-guiados – neste tipo de transmissão estão o infravermelho, os sinais de rádio e </a:t>
            </a:r>
            <a:r>
              <a:rPr lang="en"/>
              <a:t>micro-ondas</a:t>
            </a:r>
            <a:r>
              <a:rPr lang="en"/>
              <a:t> e também a transmissão via satélite.</a:t>
            </a:r>
            <a:endParaRPr/>
          </a:p>
        </p:txBody>
      </p:sp>
      <p:sp>
        <p:nvSpPr>
          <p:cNvPr id="215" name="Google Shape;215;p30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6" name="Google Shape;216;p30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Agenda</a:t>
            </a:r>
            <a:endParaRPr sz="4800"/>
          </a:p>
        </p:txBody>
      </p:sp>
      <p:sp>
        <p:nvSpPr>
          <p:cNvPr id="68" name="Google Shape;68;p13"/>
          <p:cNvSpPr txBox="1"/>
          <p:nvPr>
            <p:ph idx="1" type="body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Conceitos Iniciais</a:t>
            </a:r>
            <a:endParaRPr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/>
              <a:t>Arquitetura de Rede</a:t>
            </a:r>
            <a:endParaRPr/>
          </a:p>
        </p:txBody>
      </p:sp>
      <p:sp>
        <p:nvSpPr>
          <p:cNvPr id="69" name="Google Shape;69;p13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0" name="Google Shape;70;p13"/>
          <p:cNvGrpSpPr/>
          <p:nvPr/>
        </p:nvGrpSpPr>
        <p:grpSpPr>
          <a:xfrm>
            <a:off x="8087089" y="356400"/>
            <a:ext cx="618316" cy="748360"/>
            <a:chOff x="584925" y="922575"/>
            <a:chExt cx="415200" cy="502525"/>
          </a:xfrm>
        </p:grpSpPr>
        <p:sp>
          <p:nvSpPr>
            <p:cNvPr id="71" name="Google Shape;71;p13"/>
            <p:cNvSpPr/>
            <p:nvPr/>
          </p:nvSpPr>
          <p:spPr>
            <a:xfrm>
              <a:off x="584925" y="961025"/>
              <a:ext cx="378575" cy="464075"/>
            </a:xfrm>
            <a:custGeom>
              <a:rect b="b" l="l" r="r" t="t"/>
              <a:pathLst>
                <a:path extrusionOk="0" h="18563" w="15143">
                  <a:moveTo>
                    <a:pt x="782" y="1"/>
                  </a:moveTo>
                  <a:lnTo>
                    <a:pt x="635" y="25"/>
                  </a:lnTo>
                  <a:lnTo>
                    <a:pt x="489" y="50"/>
                  </a:lnTo>
                  <a:lnTo>
                    <a:pt x="342" y="123"/>
                  </a:lnTo>
                  <a:lnTo>
                    <a:pt x="220" y="196"/>
                  </a:lnTo>
                  <a:lnTo>
                    <a:pt x="122" y="294"/>
                  </a:lnTo>
                  <a:lnTo>
                    <a:pt x="73" y="416"/>
                  </a:lnTo>
                  <a:lnTo>
                    <a:pt x="24" y="563"/>
                  </a:lnTo>
                  <a:lnTo>
                    <a:pt x="0" y="709"/>
                  </a:lnTo>
                  <a:lnTo>
                    <a:pt x="0" y="17708"/>
                  </a:lnTo>
                  <a:lnTo>
                    <a:pt x="24" y="17879"/>
                  </a:lnTo>
                  <a:lnTo>
                    <a:pt x="73" y="18025"/>
                  </a:lnTo>
                  <a:lnTo>
                    <a:pt x="122" y="18172"/>
                  </a:lnTo>
                  <a:lnTo>
                    <a:pt x="220" y="18294"/>
                  </a:lnTo>
                  <a:lnTo>
                    <a:pt x="342" y="18416"/>
                  </a:lnTo>
                  <a:lnTo>
                    <a:pt x="489" y="18489"/>
                  </a:lnTo>
                  <a:lnTo>
                    <a:pt x="635" y="18538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7" y="18538"/>
                  </a:lnTo>
                  <a:lnTo>
                    <a:pt x="14654" y="18489"/>
                  </a:lnTo>
                  <a:lnTo>
                    <a:pt x="14800" y="18416"/>
                  </a:lnTo>
                  <a:lnTo>
                    <a:pt x="14923" y="18294"/>
                  </a:lnTo>
                  <a:lnTo>
                    <a:pt x="15020" y="18172"/>
                  </a:lnTo>
                  <a:lnTo>
                    <a:pt x="15069" y="18025"/>
                  </a:lnTo>
                  <a:lnTo>
                    <a:pt x="15118" y="17879"/>
                  </a:lnTo>
                  <a:lnTo>
                    <a:pt x="15142" y="17708"/>
                  </a:lnTo>
                  <a:lnTo>
                    <a:pt x="15142" y="17586"/>
                  </a:lnTo>
                  <a:lnTo>
                    <a:pt x="1759" y="17586"/>
                  </a:lnTo>
                  <a:lnTo>
                    <a:pt x="1612" y="17561"/>
                  </a:lnTo>
                  <a:lnTo>
                    <a:pt x="1465" y="17512"/>
                  </a:lnTo>
                  <a:lnTo>
                    <a:pt x="1319" y="17439"/>
                  </a:lnTo>
                  <a:lnTo>
                    <a:pt x="1197" y="17317"/>
                  </a:lnTo>
                  <a:lnTo>
                    <a:pt x="1099" y="17195"/>
                  </a:lnTo>
                  <a:lnTo>
                    <a:pt x="1050" y="17048"/>
                  </a:lnTo>
                  <a:lnTo>
                    <a:pt x="1001" y="16902"/>
                  </a:lnTo>
                  <a:lnTo>
                    <a:pt x="977" y="16731"/>
                  </a:lnTo>
                  <a:lnTo>
                    <a:pt x="97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621550" y="922575"/>
              <a:ext cx="378575" cy="464050"/>
            </a:xfrm>
            <a:custGeom>
              <a:rect b="b" l="l" r="r" t="t"/>
              <a:pathLst>
                <a:path extrusionOk="0" h="18562" w="15143">
                  <a:moveTo>
                    <a:pt x="13140" y="6472"/>
                  </a:moveTo>
                  <a:lnTo>
                    <a:pt x="13238" y="6497"/>
                  </a:lnTo>
                  <a:lnTo>
                    <a:pt x="13311" y="6546"/>
                  </a:lnTo>
                  <a:lnTo>
                    <a:pt x="13360" y="6619"/>
                  </a:lnTo>
                  <a:lnTo>
                    <a:pt x="13384" y="6717"/>
                  </a:lnTo>
                  <a:lnTo>
                    <a:pt x="13360" y="6814"/>
                  </a:lnTo>
                  <a:lnTo>
                    <a:pt x="13311" y="6888"/>
                  </a:lnTo>
                  <a:lnTo>
                    <a:pt x="13238" y="6936"/>
                  </a:lnTo>
                  <a:lnTo>
                    <a:pt x="13140" y="6961"/>
                  </a:lnTo>
                  <a:lnTo>
                    <a:pt x="2003" y="6961"/>
                  </a:lnTo>
                  <a:lnTo>
                    <a:pt x="1905" y="6936"/>
                  </a:lnTo>
                  <a:lnTo>
                    <a:pt x="1832" y="6888"/>
                  </a:lnTo>
                  <a:lnTo>
                    <a:pt x="1783" y="6814"/>
                  </a:lnTo>
                  <a:lnTo>
                    <a:pt x="1759" y="6717"/>
                  </a:lnTo>
                  <a:lnTo>
                    <a:pt x="1783" y="6619"/>
                  </a:lnTo>
                  <a:lnTo>
                    <a:pt x="1832" y="6546"/>
                  </a:lnTo>
                  <a:lnTo>
                    <a:pt x="1905" y="6497"/>
                  </a:lnTo>
                  <a:lnTo>
                    <a:pt x="2003" y="6472"/>
                  </a:lnTo>
                  <a:close/>
                  <a:moveTo>
                    <a:pt x="13238" y="8793"/>
                  </a:moveTo>
                  <a:lnTo>
                    <a:pt x="13311" y="8866"/>
                  </a:lnTo>
                  <a:lnTo>
                    <a:pt x="13360" y="8939"/>
                  </a:lnTo>
                  <a:lnTo>
                    <a:pt x="13384" y="9037"/>
                  </a:lnTo>
                  <a:lnTo>
                    <a:pt x="13360" y="9135"/>
                  </a:lnTo>
                  <a:lnTo>
                    <a:pt x="13311" y="9208"/>
                  </a:lnTo>
                  <a:lnTo>
                    <a:pt x="13238" y="9257"/>
                  </a:lnTo>
                  <a:lnTo>
                    <a:pt x="13140" y="9281"/>
                  </a:lnTo>
                  <a:lnTo>
                    <a:pt x="2003" y="9281"/>
                  </a:lnTo>
                  <a:lnTo>
                    <a:pt x="1905" y="9257"/>
                  </a:lnTo>
                  <a:lnTo>
                    <a:pt x="1832" y="9208"/>
                  </a:lnTo>
                  <a:lnTo>
                    <a:pt x="1783" y="9135"/>
                  </a:lnTo>
                  <a:lnTo>
                    <a:pt x="1759" y="9037"/>
                  </a:lnTo>
                  <a:lnTo>
                    <a:pt x="1783" y="8939"/>
                  </a:lnTo>
                  <a:lnTo>
                    <a:pt x="1832" y="8866"/>
                  </a:lnTo>
                  <a:lnTo>
                    <a:pt x="1905" y="8793"/>
                  </a:lnTo>
                  <a:close/>
                  <a:moveTo>
                    <a:pt x="13140" y="11088"/>
                  </a:moveTo>
                  <a:lnTo>
                    <a:pt x="13238" y="11113"/>
                  </a:lnTo>
                  <a:lnTo>
                    <a:pt x="13311" y="11162"/>
                  </a:lnTo>
                  <a:lnTo>
                    <a:pt x="13360" y="11235"/>
                  </a:lnTo>
                  <a:lnTo>
                    <a:pt x="13384" y="11333"/>
                  </a:lnTo>
                  <a:lnTo>
                    <a:pt x="13360" y="11430"/>
                  </a:lnTo>
                  <a:lnTo>
                    <a:pt x="13311" y="11504"/>
                  </a:lnTo>
                  <a:lnTo>
                    <a:pt x="13238" y="11552"/>
                  </a:lnTo>
                  <a:lnTo>
                    <a:pt x="13140" y="11577"/>
                  </a:lnTo>
                  <a:lnTo>
                    <a:pt x="2003" y="11577"/>
                  </a:lnTo>
                  <a:lnTo>
                    <a:pt x="1905" y="11552"/>
                  </a:lnTo>
                  <a:lnTo>
                    <a:pt x="1832" y="11504"/>
                  </a:lnTo>
                  <a:lnTo>
                    <a:pt x="1783" y="11430"/>
                  </a:lnTo>
                  <a:lnTo>
                    <a:pt x="1759" y="11333"/>
                  </a:lnTo>
                  <a:lnTo>
                    <a:pt x="1783" y="11235"/>
                  </a:lnTo>
                  <a:lnTo>
                    <a:pt x="1832" y="11162"/>
                  </a:lnTo>
                  <a:lnTo>
                    <a:pt x="1905" y="11113"/>
                  </a:lnTo>
                  <a:lnTo>
                    <a:pt x="2003" y="11088"/>
                  </a:lnTo>
                  <a:close/>
                  <a:moveTo>
                    <a:pt x="8255" y="13409"/>
                  </a:moveTo>
                  <a:lnTo>
                    <a:pt x="8353" y="13433"/>
                  </a:lnTo>
                  <a:lnTo>
                    <a:pt x="8426" y="13482"/>
                  </a:lnTo>
                  <a:lnTo>
                    <a:pt x="8475" y="13555"/>
                  </a:lnTo>
                  <a:lnTo>
                    <a:pt x="8500" y="13653"/>
                  </a:lnTo>
                  <a:lnTo>
                    <a:pt x="8475" y="13750"/>
                  </a:lnTo>
                  <a:lnTo>
                    <a:pt x="8426" y="13824"/>
                  </a:lnTo>
                  <a:lnTo>
                    <a:pt x="8353" y="13873"/>
                  </a:lnTo>
                  <a:lnTo>
                    <a:pt x="8255" y="13897"/>
                  </a:lnTo>
                  <a:lnTo>
                    <a:pt x="2003" y="13897"/>
                  </a:lnTo>
                  <a:lnTo>
                    <a:pt x="1905" y="13873"/>
                  </a:lnTo>
                  <a:lnTo>
                    <a:pt x="1832" y="13824"/>
                  </a:lnTo>
                  <a:lnTo>
                    <a:pt x="1783" y="13750"/>
                  </a:lnTo>
                  <a:lnTo>
                    <a:pt x="1759" y="13653"/>
                  </a:lnTo>
                  <a:lnTo>
                    <a:pt x="1783" y="13555"/>
                  </a:lnTo>
                  <a:lnTo>
                    <a:pt x="1832" y="13482"/>
                  </a:lnTo>
                  <a:lnTo>
                    <a:pt x="1905" y="13433"/>
                  </a:lnTo>
                  <a:lnTo>
                    <a:pt x="2003" y="13409"/>
                  </a:lnTo>
                  <a:close/>
                  <a:moveTo>
                    <a:pt x="635" y="0"/>
                  </a:moveTo>
                  <a:lnTo>
                    <a:pt x="489" y="49"/>
                  </a:lnTo>
                  <a:lnTo>
                    <a:pt x="342" y="122"/>
                  </a:lnTo>
                  <a:lnTo>
                    <a:pt x="220" y="220"/>
                  </a:lnTo>
                  <a:lnTo>
                    <a:pt x="123" y="342"/>
                  </a:lnTo>
                  <a:lnTo>
                    <a:pt x="74" y="464"/>
                  </a:lnTo>
                  <a:lnTo>
                    <a:pt x="25" y="611"/>
                  </a:lnTo>
                  <a:lnTo>
                    <a:pt x="0" y="782"/>
                  </a:lnTo>
                  <a:lnTo>
                    <a:pt x="0" y="17780"/>
                  </a:lnTo>
                  <a:lnTo>
                    <a:pt x="25" y="17927"/>
                  </a:lnTo>
                  <a:lnTo>
                    <a:pt x="74" y="18073"/>
                  </a:lnTo>
                  <a:lnTo>
                    <a:pt x="123" y="18195"/>
                  </a:lnTo>
                  <a:lnTo>
                    <a:pt x="220" y="18318"/>
                  </a:lnTo>
                  <a:lnTo>
                    <a:pt x="342" y="18415"/>
                  </a:lnTo>
                  <a:lnTo>
                    <a:pt x="489" y="18489"/>
                  </a:lnTo>
                  <a:lnTo>
                    <a:pt x="635" y="18537"/>
                  </a:lnTo>
                  <a:lnTo>
                    <a:pt x="782" y="18562"/>
                  </a:lnTo>
                  <a:lnTo>
                    <a:pt x="14361" y="18562"/>
                  </a:lnTo>
                  <a:lnTo>
                    <a:pt x="14508" y="18537"/>
                  </a:lnTo>
                  <a:lnTo>
                    <a:pt x="14654" y="18489"/>
                  </a:lnTo>
                  <a:lnTo>
                    <a:pt x="14801" y="18415"/>
                  </a:lnTo>
                  <a:lnTo>
                    <a:pt x="14923" y="18318"/>
                  </a:lnTo>
                  <a:lnTo>
                    <a:pt x="15021" y="18195"/>
                  </a:lnTo>
                  <a:lnTo>
                    <a:pt x="15069" y="18073"/>
                  </a:lnTo>
                  <a:lnTo>
                    <a:pt x="15118" y="17927"/>
                  </a:lnTo>
                  <a:lnTo>
                    <a:pt x="15143" y="17780"/>
                  </a:lnTo>
                  <a:lnTo>
                    <a:pt x="15143" y="3859"/>
                  </a:lnTo>
                  <a:lnTo>
                    <a:pt x="12554" y="3859"/>
                  </a:lnTo>
                  <a:lnTo>
                    <a:pt x="12285" y="3835"/>
                  </a:lnTo>
                  <a:lnTo>
                    <a:pt x="12065" y="3761"/>
                  </a:lnTo>
                  <a:lnTo>
                    <a:pt x="11846" y="3639"/>
                  </a:lnTo>
                  <a:lnTo>
                    <a:pt x="11650" y="3468"/>
                  </a:lnTo>
                  <a:lnTo>
                    <a:pt x="11504" y="3297"/>
                  </a:lnTo>
                  <a:lnTo>
                    <a:pt x="11382" y="3078"/>
                  </a:lnTo>
                  <a:lnTo>
                    <a:pt x="11308" y="2833"/>
                  </a:lnTo>
                  <a:lnTo>
                    <a:pt x="11284" y="2589"/>
                  </a:lnTo>
                  <a:lnTo>
                    <a:pt x="1128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3"/>
            <p:cNvSpPr/>
            <p:nvPr/>
          </p:nvSpPr>
          <p:spPr>
            <a:xfrm>
              <a:off x="915850" y="922575"/>
              <a:ext cx="84275" cy="84275"/>
            </a:xfrm>
            <a:custGeom>
              <a:rect b="b" l="l" r="r" t="t"/>
              <a:pathLst>
                <a:path extrusionOk="0" h="3371" w="3371">
                  <a:moveTo>
                    <a:pt x="0" y="0"/>
                  </a:moveTo>
                  <a:lnTo>
                    <a:pt x="0" y="2589"/>
                  </a:lnTo>
                  <a:lnTo>
                    <a:pt x="0" y="2736"/>
                  </a:lnTo>
                  <a:lnTo>
                    <a:pt x="49" y="2882"/>
                  </a:lnTo>
                  <a:lnTo>
                    <a:pt x="122" y="3029"/>
                  </a:lnTo>
                  <a:lnTo>
                    <a:pt x="220" y="3126"/>
                  </a:lnTo>
                  <a:lnTo>
                    <a:pt x="342" y="3224"/>
                  </a:lnTo>
                  <a:lnTo>
                    <a:pt x="464" y="3297"/>
                  </a:lnTo>
                  <a:lnTo>
                    <a:pt x="611" y="3346"/>
                  </a:lnTo>
                  <a:lnTo>
                    <a:pt x="782" y="3371"/>
                  </a:lnTo>
                  <a:lnTo>
                    <a:pt x="3371" y="3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1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A86E8"/>
                </a:solidFill>
              </a:rPr>
              <a:t>Meios </a:t>
            </a:r>
            <a:r>
              <a:rPr lang="en" sz="4400"/>
              <a:t>de Transmissão </a:t>
            </a:r>
            <a:endParaRPr sz="4400">
              <a:solidFill>
                <a:srgbClr val="4A86E8"/>
              </a:solidFill>
            </a:endParaRPr>
          </a:p>
        </p:txBody>
      </p:sp>
      <p:sp>
        <p:nvSpPr>
          <p:cNvPr id="222" name="Google Shape;222;p31"/>
          <p:cNvSpPr txBox="1"/>
          <p:nvPr>
            <p:ph idx="1" type="body"/>
          </p:nvPr>
        </p:nvSpPr>
        <p:spPr>
          <a:xfrm>
            <a:off x="922000" y="17335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Cabo Coaxial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Muito utilizado em placas ethernet 10 Mbps;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Padrão 10base5 – expansão de 500m; utilizado em redes de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mainframes;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Padrão 10base2 – expansão de 185 metros; melhor custo-benefício;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Isento de Interferências externas (eletromagnetismo)</a:t>
            </a:r>
            <a:endParaRPr/>
          </a:p>
        </p:txBody>
      </p:sp>
      <p:sp>
        <p:nvSpPr>
          <p:cNvPr id="223" name="Google Shape;223;p31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4" name="Google Shape;224;p31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2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A86E8"/>
                </a:solidFill>
              </a:rPr>
              <a:t>Meios </a:t>
            </a:r>
            <a:r>
              <a:rPr lang="en" sz="4400"/>
              <a:t>de Transmissão </a:t>
            </a:r>
            <a:endParaRPr sz="4400">
              <a:solidFill>
                <a:srgbClr val="4A86E8"/>
              </a:solidFill>
            </a:endParaRPr>
          </a:p>
        </p:txBody>
      </p:sp>
      <p:sp>
        <p:nvSpPr>
          <p:cNvPr id="230" name="Google Shape;230;p32"/>
          <p:cNvSpPr txBox="1"/>
          <p:nvPr>
            <p:ph idx="1" type="body"/>
          </p:nvPr>
        </p:nvSpPr>
        <p:spPr>
          <a:xfrm>
            <a:off x="3487325" y="1733550"/>
            <a:ext cx="51171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Cabo Coaxial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Jaqueta: faz a proteção;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Malha de Metal: proteção dos cabos;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Isolamento Interno: auxílio na diminuição do magnetismo;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Fio de cobre: transporte.</a:t>
            </a:r>
            <a:endParaRPr/>
          </a:p>
        </p:txBody>
      </p:sp>
      <p:sp>
        <p:nvSpPr>
          <p:cNvPr id="231" name="Google Shape;231;p32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2" name="Google Shape;232;p32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33" name="Google Shape;23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700" y="1625675"/>
            <a:ext cx="2964625" cy="2964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3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A86E8"/>
                </a:solidFill>
              </a:rPr>
              <a:t>Meios </a:t>
            </a:r>
            <a:r>
              <a:rPr lang="en" sz="4400"/>
              <a:t>de Transmissão </a:t>
            </a:r>
            <a:endParaRPr sz="4400">
              <a:solidFill>
                <a:srgbClr val="4A86E8"/>
              </a:solidFill>
            </a:endParaRPr>
          </a:p>
        </p:txBody>
      </p:sp>
      <p:sp>
        <p:nvSpPr>
          <p:cNvPr id="239" name="Google Shape;239;p33"/>
          <p:cNvSpPr txBox="1"/>
          <p:nvPr>
            <p:ph idx="1" type="body"/>
          </p:nvPr>
        </p:nvSpPr>
        <p:spPr>
          <a:xfrm>
            <a:off x="922000" y="17335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Cabo Par-Trançado: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Primeiro cabo do padrão Ethernet 10baseT;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Categorias:</a:t>
            </a:r>
            <a:endParaRPr/>
          </a:p>
          <a:p>
            <a:pPr indent="-3429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/>
              <a:t>Cabo FTP (Foiled Twisted Pair);</a:t>
            </a:r>
            <a:endParaRPr/>
          </a:p>
          <a:p>
            <a:pPr indent="-3429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/>
              <a:t>Cabo STP (Shielded Twisted Pair);</a:t>
            </a:r>
            <a:endParaRPr/>
          </a:p>
          <a:p>
            <a:pPr indent="-3429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/>
              <a:t>Cabo SSTP (Screened Shielded Twisted Pair);</a:t>
            </a:r>
            <a:endParaRPr/>
          </a:p>
          <a:p>
            <a:pPr indent="-3429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/>
              <a:t>Cabo UTP.</a:t>
            </a:r>
            <a:endParaRPr/>
          </a:p>
        </p:txBody>
      </p:sp>
      <p:sp>
        <p:nvSpPr>
          <p:cNvPr id="240" name="Google Shape;240;p33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1" name="Google Shape;241;p33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42" name="Google Shape;24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6245826" y="2687125"/>
            <a:ext cx="3302250" cy="693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4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A86E8"/>
                </a:solidFill>
              </a:rPr>
              <a:t>Meios </a:t>
            </a:r>
            <a:r>
              <a:rPr lang="en" sz="4400"/>
              <a:t>de Transmissão </a:t>
            </a:r>
            <a:endParaRPr sz="4400">
              <a:solidFill>
                <a:srgbClr val="4A86E8"/>
              </a:solidFill>
            </a:endParaRPr>
          </a:p>
        </p:txBody>
      </p:sp>
      <p:sp>
        <p:nvSpPr>
          <p:cNvPr id="248" name="Google Shape;248;p34"/>
          <p:cNvSpPr txBox="1"/>
          <p:nvPr>
            <p:ph idx="1" type="body"/>
          </p:nvPr>
        </p:nvSpPr>
        <p:spPr>
          <a:xfrm>
            <a:off x="922000" y="17335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Cabo Fibra Óptica: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Transmissão de informações através de sinais luminosos;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Camadas: </a:t>
            </a:r>
            <a:endParaRPr/>
          </a:p>
          <a:p>
            <a:pPr indent="-3429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/>
              <a:t>Núcleo (Filamento de vidro) </a:t>
            </a:r>
            <a:endParaRPr/>
          </a:p>
          <a:p>
            <a:pPr indent="-3429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/>
              <a:t>Revestimento (material eletricamente isolante);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Imune a ruídos.</a:t>
            </a:r>
            <a:endParaRPr/>
          </a:p>
        </p:txBody>
      </p:sp>
      <p:sp>
        <p:nvSpPr>
          <p:cNvPr id="249" name="Google Shape;249;p34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0" name="Google Shape;250;p34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5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A86E8"/>
                </a:solidFill>
              </a:rPr>
              <a:t>Meios </a:t>
            </a:r>
            <a:r>
              <a:rPr lang="en" sz="4400"/>
              <a:t>de Transmissão </a:t>
            </a:r>
            <a:endParaRPr sz="4400">
              <a:solidFill>
                <a:srgbClr val="4A86E8"/>
              </a:solidFill>
            </a:endParaRPr>
          </a:p>
        </p:txBody>
      </p:sp>
      <p:sp>
        <p:nvSpPr>
          <p:cNvPr id="256" name="Google Shape;256;p35"/>
          <p:cNvSpPr txBox="1"/>
          <p:nvPr>
            <p:ph idx="1" type="body"/>
          </p:nvPr>
        </p:nvSpPr>
        <p:spPr>
          <a:xfrm>
            <a:off x="922000" y="1733550"/>
            <a:ext cx="74802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Cabo Fibra Óptica: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Tipos de Fibra:</a:t>
            </a:r>
            <a:endParaRPr/>
          </a:p>
          <a:p>
            <a:pPr indent="-3429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/>
              <a:t>Monomodo: Sinal transportado de forma direta no núcleo do cabo.</a:t>
            </a:r>
            <a:endParaRPr/>
          </a:p>
          <a:p>
            <a:pPr indent="-3429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/>
              <a:t>Multimodo: feixe de luz viaja ao longo do projeto fazendo refrações nas paredes do núcleo do cabo.</a:t>
            </a:r>
            <a:endParaRPr/>
          </a:p>
        </p:txBody>
      </p:sp>
      <p:sp>
        <p:nvSpPr>
          <p:cNvPr id="257" name="Google Shape;257;p35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8" name="Google Shape;258;p35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6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A86E8"/>
                </a:solidFill>
              </a:rPr>
              <a:t>Tipos </a:t>
            </a:r>
            <a:r>
              <a:rPr lang="en" sz="4400"/>
              <a:t>de Redes</a:t>
            </a:r>
            <a:endParaRPr sz="4400">
              <a:solidFill>
                <a:srgbClr val="4A86E8"/>
              </a:solidFill>
            </a:endParaRPr>
          </a:p>
        </p:txBody>
      </p:sp>
      <p:sp>
        <p:nvSpPr>
          <p:cNvPr id="264" name="Google Shape;264;p36"/>
          <p:cNvSpPr txBox="1"/>
          <p:nvPr>
            <p:ph idx="1" type="body"/>
          </p:nvPr>
        </p:nvSpPr>
        <p:spPr>
          <a:xfrm>
            <a:off x="922000" y="1733550"/>
            <a:ext cx="74802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Quanto a hierarquia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Ponto-a-ponto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Cliente-Servidor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Quanto </a:t>
            </a:r>
            <a:r>
              <a:rPr lang="en"/>
              <a:t>à abrangência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PANs, LANs, MANs, WANs</a:t>
            </a:r>
            <a:endParaRPr/>
          </a:p>
        </p:txBody>
      </p:sp>
      <p:sp>
        <p:nvSpPr>
          <p:cNvPr id="265" name="Google Shape;265;p36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6" name="Google Shape;266;p36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7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Redes </a:t>
            </a:r>
            <a:r>
              <a:rPr lang="en" sz="4400">
                <a:solidFill>
                  <a:srgbClr val="4A86E8"/>
                </a:solidFill>
              </a:rPr>
              <a:t>Ponto-a-ponto</a:t>
            </a:r>
            <a:endParaRPr sz="4400">
              <a:solidFill>
                <a:srgbClr val="4A86E8"/>
              </a:solidFill>
            </a:endParaRPr>
          </a:p>
        </p:txBody>
      </p:sp>
      <p:sp>
        <p:nvSpPr>
          <p:cNvPr id="272" name="Google Shape;272;p37"/>
          <p:cNvSpPr txBox="1"/>
          <p:nvPr>
            <p:ph idx="1" type="body"/>
          </p:nvPr>
        </p:nvSpPr>
        <p:spPr>
          <a:xfrm>
            <a:off x="922000" y="1733550"/>
            <a:ext cx="74802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Pequenas Redes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Fácil Implementação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Baixo Custo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Pouca Segurança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Cabeamento Simples</a:t>
            </a:r>
            <a:endParaRPr/>
          </a:p>
        </p:txBody>
      </p:sp>
      <p:sp>
        <p:nvSpPr>
          <p:cNvPr id="273" name="Google Shape;273;p37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4" name="Google Shape;274;p37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5" name="Google Shape;27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18259" y="1733550"/>
            <a:ext cx="4283936" cy="236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8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Redes </a:t>
            </a:r>
            <a:r>
              <a:rPr lang="en" sz="4400">
                <a:solidFill>
                  <a:srgbClr val="4A86E8"/>
                </a:solidFill>
              </a:rPr>
              <a:t>Cliente-Servidor</a:t>
            </a:r>
            <a:endParaRPr sz="4400">
              <a:solidFill>
                <a:srgbClr val="4A86E8"/>
              </a:solidFill>
            </a:endParaRPr>
          </a:p>
        </p:txBody>
      </p:sp>
      <p:sp>
        <p:nvSpPr>
          <p:cNvPr id="281" name="Google Shape;281;p38"/>
          <p:cNvSpPr txBox="1"/>
          <p:nvPr>
            <p:ph idx="1" type="body"/>
          </p:nvPr>
        </p:nvSpPr>
        <p:spPr>
          <a:xfrm>
            <a:off x="922000" y="1733550"/>
            <a:ext cx="74802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Concentrador de Informações (Servidor)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Suporte a execução de várias tarefas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Estrutura de Segurança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Workstations (Clientes)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Maior Complexidade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Autenticação, Autorização, </a:t>
            </a:r>
            <a:br>
              <a:rPr lang="en"/>
            </a:br>
            <a:r>
              <a:rPr lang="en"/>
              <a:t>Controle de Compartilhamento de Recursos.</a:t>
            </a:r>
            <a:endParaRPr/>
          </a:p>
        </p:txBody>
      </p:sp>
      <p:sp>
        <p:nvSpPr>
          <p:cNvPr id="282" name="Google Shape;282;p38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3" name="Google Shape;283;p38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84" name="Google Shape;28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2675" y="1772038"/>
            <a:ext cx="2511725" cy="22891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9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Redes </a:t>
            </a:r>
            <a:r>
              <a:rPr lang="en">
                <a:solidFill>
                  <a:srgbClr val="4A86E8"/>
                </a:solidFill>
              </a:rPr>
              <a:t>PANs</a:t>
            </a:r>
            <a:endParaRPr sz="4800">
              <a:solidFill>
                <a:srgbClr val="4A86E8"/>
              </a:solidFill>
            </a:endParaRPr>
          </a:p>
        </p:txBody>
      </p:sp>
      <p:sp>
        <p:nvSpPr>
          <p:cNvPr id="290" name="Google Shape;290;p39"/>
          <p:cNvSpPr txBox="1"/>
          <p:nvPr>
            <p:ph idx="1" type="body"/>
          </p:nvPr>
        </p:nvSpPr>
        <p:spPr>
          <a:xfrm>
            <a:off x="922000" y="18097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Personal Area Network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Redes pessoais de curto alcance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WPAN (Wireless Personal Area Network)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Redes pessoais ou de curta </a:t>
            </a:r>
            <a:br>
              <a:rPr lang="en"/>
            </a:br>
            <a:r>
              <a:rPr lang="en"/>
              <a:t>distância sem fio</a:t>
            </a:r>
            <a:endParaRPr/>
          </a:p>
        </p:txBody>
      </p:sp>
      <p:sp>
        <p:nvSpPr>
          <p:cNvPr id="291" name="Google Shape;291;p39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2" name="Google Shape;292;p39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3" name="Google Shape;29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7150" y="1775338"/>
            <a:ext cx="2767250" cy="243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40"/>
          <p:cNvSpPr txBox="1"/>
          <p:nvPr>
            <p:ph idx="1" type="body"/>
          </p:nvPr>
        </p:nvSpPr>
        <p:spPr>
          <a:xfrm>
            <a:off x="922000" y="18097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Local Area Network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Redes locais/domésticas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Alta taxa de transferência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P2P e Cliente-Servidor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WLAN (Wireless Local Area Network)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Redes locais comerciais/residenciais sem fio</a:t>
            </a:r>
            <a:endParaRPr/>
          </a:p>
        </p:txBody>
      </p:sp>
      <p:sp>
        <p:nvSpPr>
          <p:cNvPr id="299" name="Google Shape;299;p40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Redes </a:t>
            </a:r>
            <a:r>
              <a:rPr lang="en">
                <a:solidFill>
                  <a:srgbClr val="4A86E8"/>
                </a:solidFill>
              </a:rPr>
              <a:t>LANs</a:t>
            </a:r>
            <a:endParaRPr sz="4800">
              <a:solidFill>
                <a:srgbClr val="4A86E8"/>
              </a:solidFill>
            </a:endParaRPr>
          </a:p>
        </p:txBody>
      </p:sp>
      <p:sp>
        <p:nvSpPr>
          <p:cNvPr id="300" name="Google Shape;300;p40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1" name="Google Shape;301;p40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02" name="Google Shape;302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5469" y="1809756"/>
            <a:ext cx="3878925" cy="168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type="ctrTitle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Conceitos Iniciais</a:t>
            </a:r>
            <a:endParaRPr/>
          </a:p>
        </p:txBody>
      </p:sp>
      <p:sp>
        <p:nvSpPr>
          <p:cNvPr id="79" name="Google Shape;79;p14"/>
          <p:cNvSpPr txBox="1"/>
          <p:nvPr>
            <p:ph idx="1" type="subTitle"/>
          </p:nvPr>
        </p:nvSpPr>
        <p:spPr>
          <a:xfrm>
            <a:off x="685800" y="38306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Redes de Computadores e Tipos, Meios de Transmissão, </a:t>
            </a:r>
            <a:r>
              <a:rPr lang="en"/>
              <a:t>Topologias</a:t>
            </a:r>
            <a:endParaRPr/>
          </a:p>
        </p:txBody>
      </p:sp>
      <p:sp>
        <p:nvSpPr>
          <p:cNvPr id="80" name="Google Shape;80;p14"/>
          <p:cNvSpPr txBox="1"/>
          <p:nvPr/>
        </p:nvSpPr>
        <p:spPr>
          <a:xfrm>
            <a:off x="7811325" y="0"/>
            <a:ext cx="960900" cy="13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1</a:t>
            </a:r>
            <a:endParaRPr sz="96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1"/>
          <p:cNvSpPr txBox="1"/>
          <p:nvPr>
            <p:ph idx="1" type="body"/>
          </p:nvPr>
        </p:nvSpPr>
        <p:spPr>
          <a:xfrm>
            <a:off x="922000" y="18097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Metropolitan Area Network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Rede Metropolitana </a:t>
            </a:r>
            <a:br>
              <a:rPr lang="en" sz="1600"/>
            </a:br>
            <a:r>
              <a:rPr lang="en" sz="1600"/>
              <a:t>abrangendo no máximo uma cidade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Interligado por internet com </a:t>
            </a:r>
            <a:br>
              <a:rPr lang="en" sz="1600"/>
            </a:br>
            <a:r>
              <a:rPr lang="en" sz="1600"/>
              <a:t>alta taxa de transferência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WMAN (Wireless Metropolitan Area Network)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Rede metropolitana sem fio, médio alcance (via rádio)</a:t>
            </a:r>
            <a:endParaRPr sz="1600"/>
          </a:p>
        </p:txBody>
      </p:sp>
      <p:sp>
        <p:nvSpPr>
          <p:cNvPr id="308" name="Google Shape;308;p41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Redes </a:t>
            </a:r>
            <a:r>
              <a:rPr lang="en">
                <a:solidFill>
                  <a:srgbClr val="4A86E8"/>
                </a:solidFill>
              </a:rPr>
              <a:t>MANs</a:t>
            </a:r>
            <a:endParaRPr sz="4800">
              <a:solidFill>
                <a:srgbClr val="4A86E8"/>
              </a:solidFill>
            </a:endParaRPr>
          </a:p>
        </p:txBody>
      </p:sp>
      <p:sp>
        <p:nvSpPr>
          <p:cNvPr id="309" name="Google Shape;309;p41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0" name="Google Shape;310;p41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11" name="Google Shape;31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6000" y="1749175"/>
            <a:ext cx="3518400" cy="190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2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Redes </a:t>
            </a:r>
            <a:r>
              <a:rPr lang="en">
                <a:solidFill>
                  <a:srgbClr val="4A86E8"/>
                </a:solidFill>
              </a:rPr>
              <a:t>WANs</a:t>
            </a:r>
            <a:endParaRPr sz="4800">
              <a:solidFill>
                <a:srgbClr val="4A86E8"/>
              </a:solidFill>
            </a:endParaRPr>
          </a:p>
        </p:txBody>
      </p:sp>
      <p:sp>
        <p:nvSpPr>
          <p:cNvPr id="317" name="Google Shape;317;p42"/>
          <p:cNvSpPr txBox="1"/>
          <p:nvPr>
            <p:ph idx="1" type="body"/>
          </p:nvPr>
        </p:nvSpPr>
        <p:spPr>
          <a:xfrm>
            <a:off x="922000" y="18097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Wide Area Network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Rede de Longa Distância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Transmissão em</a:t>
            </a:r>
            <a:r>
              <a:rPr lang="en"/>
              <a:t> </a:t>
            </a:r>
            <a:r>
              <a:rPr lang="en"/>
              <a:t>fibra óptica</a:t>
            </a:r>
            <a:endParaRPr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WWAN (Wireless Wide Area Network)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Celular móvel: Tecnologias GSM, UMTS, 4G</a:t>
            </a:r>
            <a:endParaRPr/>
          </a:p>
        </p:txBody>
      </p:sp>
      <p:sp>
        <p:nvSpPr>
          <p:cNvPr id="318" name="Google Shape;318;p42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9" name="Google Shape;319;p42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20" name="Google Shape;32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46425" y="1485437"/>
            <a:ext cx="3057975" cy="2010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3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</a:rPr>
              <a:t>Topologias </a:t>
            </a:r>
            <a:r>
              <a:rPr lang="en"/>
              <a:t>de Redes </a:t>
            </a:r>
            <a:endParaRPr sz="4800">
              <a:solidFill>
                <a:srgbClr val="4A86E8"/>
              </a:solidFill>
            </a:endParaRPr>
          </a:p>
        </p:txBody>
      </p:sp>
      <p:sp>
        <p:nvSpPr>
          <p:cNvPr id="326" name="Google Shape;326;p43"/>
          <p:cNvSpPr txBox="1"/>
          <p:nvPr>
            <p:ph idx="1" type="body"/>
          </p:nvPr>
        </p:nvSpPr>
        <p:spPr>
          <a:xfrm>
            <a:off x="922000" y="17335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Formas de organização dos enlaces e nós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Redes Geograficamente Distribuídas</a:t>
            </a:r>
            <a:endParaRPr sz="1600"/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Parcialmente/Totalmente Ligada</a:t>
            </a:r>
            <a:endParaRPr sz="1600"/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Anel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Redes Locais e Metropolitanas</a:t>
            </a:r>
            <a:endParaRPr sz="1600"/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Estrela</a:t>
            </a:r>
            <a:endParaRPr sz="1600"/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Anel</a:t>
            </a:r>
            <a:endParaRPr sz="1600"/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Barra</a:t>
            </a:r>
            <a:endParaRPr sz="1600"/>
          </a:p>
        </p:txBody>
      </p:sp>
      <p:sp>
        <p:nvSpPr>
          <p:cNvPr id="327" name="Google Shape;327;p43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8" name="Google Shape;328;p43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4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Topologia </a:t>
            </a:r>
            <a:r>
              <a:rPr lang="en" sz="3600">
                <a:solidFill>
                  <a:srgbClr val="4A86E8"/>
                </a:solidFill>
              </a:rPr>
              <a:t>Totalmente Ligada</a:t>
            </a:r>
            <a:endParaRPr sz="3600">
              <a:solidFill>
                <a:srgbClr val="4A86E8"/>
              </a:solidFill>
            </a:endParaRPr>
          </a:p>
        </p:txBody>
      </p:sp>
      <p:sp>
        <p:nvSpPr>
          <p:cNvPr id="334" name="Google Shape;334;p44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5" name="Google Shape;335;p44"/>
          <p:cNvSpPr txBox="1"/>
          <p:nvPr>
            <p:ph idx="1" type="body"/>
          </p:nvPr>
        </p:nvSpPr>
        <p:spPr>
          <a:xfrm>
            <a:off x="922000" y="18097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Todas as estações são ligadas entre si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Conexões ponto-a-ponto full-duplex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Altamente confiável, porém com custo inviável</a:t>
            </a:r>
            <a:endParaRPr/>
          </a:p>
        </p:txBody>
      </p:sp>
      <p:sp>
        <p:nvSpPr>
          <p:cNvPr id="336" name="Google Shape;336;p44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5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Topologia </a:t>
            </a:r>
            <a:r>
              <a:rPr lang="en" sz="3400">
                <a:solidFill>
                  <a:srgbClr val="4A86E8"/>
                </a:solidFill>
              </a:rPr>
              <a:t>Parcialmente </a:t>
            </a:r>
            <a:r>
              <a:rPr lang="en" sz="3400">
                <a:solidFill>
                  <a:srgbClr val="4A86E8"/>
                </a:solidFill>
              </a:rPr>
              <a:t>Ligada</a:t>
            </a:r>
            <a:endParaRPr sz="3400">
              <a:solidFill>
                <a:srgbClr val="4A86E8"/>
              </a:solidFill>
            </a:endParaRPr>
          </a:p>
        </p:txBody>
      </p:sp>
      <p:sp>
        <p:nvSpPr>
          <p:cNvPr id="342" name="Google Shape;342;p45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3" name="Google Shape;343;p45"/>
          <p:cNvSpPr txBox="1"/>
          <p:nvPr>
            <p:ph idx="1" type="body"/>
          </p:nvPr>
        </p:nvSpPr>
        <p:spPr>
          <a:xfrm>
            <a:off x="922000" y="18097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Algumas d</a:t>
            </a:r>
            <a:r>
              <a:rPr lang="en"/>
              <a:t>as estações são ligadas entre si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Conexões ponto-a-ponto full-duplex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Muito confiável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Custo razoável</a:t>
            </a:r>
            <a:endParaRPr/>
          </a:p>
        </p:txBody>
      </p:sp>
      <p:sp>
        <p:nvSpPr>
          <p:cNvPr id="344" name="Google Shape;344;p45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6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Topologia </a:t>
            </a:r>
            <a:r>
              <a:rPr lang="en">
                <a:solidFill>
                  <a:srgbClr val="4A86E8"/>
                </a:solidFill>
              </a:rPr>
              <a:t>Anel</a:t>
            </a:r>
            <a:endParaRPr sz="4800">
              <a:solidFill>
                <a:srgbClr val="4A86E8"/>
              </a:solidFill>
            </a:endParaRPr>
          </a:p>
        </p:txBody>
      </p:sp>
      <p:sp>
        <p:nvSpPr>
          <p:cNvPr id="350" name="Google Shape;350;p46"/>
          <p:cNvSpPr txBox="1"/>
          <p:nvPr>
            <p:ph idx="1" type="body"/>
          </p:nvPr>
        </p:nvSpPr>
        <p:spPr>
          <a:xfrm>
            <a:off x="922000" y="18097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Dispositivos conectados em série (caminho fechado)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Transmissão em única direção (ponto-a-ponto simplex)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Pouco confiável, alta taxa de </a:t>
            </a:r>
            <a:br>
              <a:rPr lang="en"/>
            </a:br>
            <a:r>
              <a:rPr lang="en"/>
              <a:t>retardamento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Custos reduzidos</a:t>
            </a:r>
            <a:endParaRPr/>
          </a:p>
        </p:txBody>
      </p:sp>
      <p:sp>
        <p:nvSpPr>
          <p:cNvPr id="351" name="Google Shape;351;p46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2" name="Google Shape;352;p46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3" name="Google Shape;35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1396" y="2676671"/>
            <a:ext cx="2563925" cy="199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7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Topologia </a:t>
            </a:r>
            <a:r>
              <a:rPr lang="en">
                <a:solidFill>
                  <a:srgbClr val="4A86E8"/>
                </a:solidFill>
              </a:rPr>
              <a:t>Estrela</a:t>
            </a:r>
            <a:endParaRPr sz="4800">
              <a:solidFill>
                <a:srgbClr val="4A86E8"/>
              </a:solidFill>
            </a:endParaRPr>
          </a:p>
        </p:txBody>
      </p:sp>
      <p:sp>
        <p:nvSpPr>
          <p:cNvPr id="359" name="Google Shape;359;p47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0" name="Google Shape;360;p47"/>
          <p:cNvSpPr txBox="1"/>
          <p:nvPr>
            <p:ph idx="1" type="body"/>
          </p:nvPr>
        </p:nvSpPr>
        <p:spPr>
          <a:xfrm>
            <a:off x="922000" y="18097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Dispositivos conectados a um concentrador (hub/switch)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Conexões ponto-a-ponto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Workstations com boa confiabilidade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Concentrador com baixa confiabilidade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Mais utilizada</a:t>
            </a:r>
            <a:endParaRPr/>
          </a:p>
        </p:txBody>
      </p:sp>
      <p:sp>
        <p:nvSpPr>
          <p:cNvPr id="361" name="Google Shape;361;p47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2" name="Google Shape;362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15969" y="2413194"/>
            <a:ext cx="2700350" cy="2005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48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Topologia </a:t>
            </a:r>
            <a:r>
              <a:rPr lang="en">
                <a:solidFill>
                  <a:srgbClr val="4A86E8"/>
                </a:solidFill>
              </a:rPr>
              <a:t>Barramento</a:t>
            </a:r>
            <a:endParaRPr sz="4800">
              <a:solidFill>
                <a:srgbClr val="4A86E8"/>
              </a:solidFill>
            </a:endParaRPr>
          </a:p>
        </p:txBody>
      </p:sp>
      <p:sp>
        <p:nvSpPr>
          <p:cNvPr id="368" name="Google Shape;368;p48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9" name="Google Shape;369;p48"/>
          <p:cNvSpPr txBox="1"/>
          <p:nvPr>
            <p:ph idx="1" type="body"/>
          </p:nvPr>
        </p:nvSpPr>
        <p:spPr>
          <a:xfrm>
            <a:off x="922000" y="18097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Dispositivos conectados a um cabo central (“T”)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Pacotes passando por todas as máquinas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Permitem mensagens de difusão </a:t>
            </a:r>
            <a:br>
              <a:rPr lang="en"/>
            </a:br>
            <a:r>
              <a:rPr lang="en"/>
              <a:t>(broadcast)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Confiabilidade sensível ao uso de </a:t>
            </a:r>
            <a:br>
              <a:rPr lang="en"/>
            </a:br>
            <a:r>
              <a:rPr lang="en"/>
              <a:t>repetidores</a:t>
            </a:r>
            <a:endParaRPr/>
          </a:p>
        </p:txBody>
      </p:sp>
      <p:sp>
        <p:nvSpPr>
          <p:cNvPr id="370" name="Google Shape;370;p48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1" name="Google Shape;37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2025" y="2919800"/>
            <a:ext cx="3472374" cy="167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49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>
                <a:solidFill>
                  <a:srgbClr val="4A86E8"/>
                </a:solidFill>
              </a:rPr>
              <a:t>Componentes </a:t>
            </a:r>
            <a:r>
              <a:rPr lang="en" sz="4600"/>
              <a:t>de Rede</a:t>
            </a:r>
            <a:endParaRPr sz="4600">
              <a:solidFill>
                <a:srgbClr val="4A86E8"/>
              </a:solidFill>
            </a:endParaRPr>
          </a:p>
        </p:txBody>
      </p:sp>
      <p:sp>
        <p:nvSpPr>
          <p:cNvPr id="377" name="Google Shape;377;p49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8" name="Google Shape;378;p49"/>
          <p:cNvSpPr txBox="1"/>
          <p:nvPr>
            <p:ph idx="1" type="body"/>
          </p:nvPr>
        </p:nvSpPr>
        <p:spPr>
          <a:xfrm>
            <a:off x="922000" y="18097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Servidores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Arquivos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Impressão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Aplicações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E-mail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Backup</a:t>
            </a:r>
            <a:endParaRPr/>
          </a:p>
        </p:txBody>
      </p:sp>
      <p:sp>
        <p:nvSpPr>
          <p:cNvPr id="379" name="Google Shape;379;p49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50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>
                <a:solidFill>
                  <a:srgbClr val="4A86E8"/>
                </a:solidFill>
              </a:rPr>
              <a:t>Componentes </a:t>
            </a:r>
            <a:r>
              <a:rPr lang="en" sz="4600"/>
              <a:t>de Rede</a:t>
            </a:r>
            <a:endParaRPr sz="4600">
              <a:solidFill>
                <a:srgbClr val="4A86E8"/>
              </a:solidFill>
            </a:endParaRPr>
          </a:p>
        </p:txBody>
      </p:sp>
      <p:sp>
        <p:nvSpPr>
          <p:cNvPr id="385" name="Google Shape;385;p50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6" name="Google Shape;386;p50"/>
          <p:cNvSpPr txBox="1"/>
          <p:nvPr>
            <p:ph idx="1" type="body"/>
          </p:nvPr>
        </p:nvSpPr>
        <p:spPr>
          <a:xfrm>
            <a:off x="922000" y="18097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Servidores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Web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DNS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Proxy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FTP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Virtualização</a:t>
            </a:r>
            <a:endParaRPr/>
          </a:p>
        </p:txBody>
      </p:sp>
      <p:sp>
        <p:nvSpPr>
          <p:cNvPr id="387" name="Google Shape;387;p50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A86E8"/>
                </a:solidFill>
              </a:rPr>
              <a:t>Rede </a:t>
            </a:r>
            <a:r>
              <a:rPr lang="en" sz="4400"/>
              <a:t>de Computadores</a:t>
            </a:r>
            <a:endParaRPr sz="4400">
              <a:solidFill>
                <a:srgbClr val="4A86E8"/>
              </a:solidFill>
            </a:endParaRPr>
          </a:p>
        </p:txBody>
      </p:sp>
      <p:sp>
        <p:nvSpPr>
          <p:cNvPr id="86" name="Google Shape;86;p15"/>
          <p:cNvSpPr txBox="1"/>
          <p:nvPr>
            <p:ph idx="1" type="body"/>
          </p:nvPr>
        </p:nvSpPr>
        <p:spPr>
          <a:xfrm>
            <a:off x="922000" y="1809750"/>
            <a:ext cx="76122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Redes de computadores são estruturas físicas (equipamentos) e lógicas (programas e dados) que fazem dois ou mais computadores compartilhar informações entre eles</a:t>
            </a:r>
            <a:br>
              <a:rPr lang="en"/>
            </a:b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Conjunto de dois ou mais computadores interligados com o objetivo de realizar comunicação de dados por meio do compartilhamento de recursos e informações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5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" name="Google Shape;88;p15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51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>
                <a:solidFill>
                  <a:srgbClr val="4A86E8"/>
                </a:solidFill>
              </a:rPr>
              <a:t>Componentes </a:t>
            </a:r>
            <a:r>
              <a:rPr lang="en" sz="4600"/>
              <a:t>de Rede</a:t>
            </a:r>
            <a:endParaRPr sz="4600">
              <a:solidFill>
                <a:srgbClr val="4A86E8"/>
              </a:solidFill>
            </a:endParaRPr>
          </a:p>
        </p:txBody>
      </p:sp>
      <p:sp>
        <p:nvSpPr>
          <p:cNvPr id="393" name="Google Shape;393;p51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4" name="Google Shape;394;p51"/>
          <p:cNvSpPr txBox="1"/>
          <p:nvPr>
            <p:ph idx="1" type="body"/>
          </p:nvPr>
        </p:nvSpPr>
        <p:spPr>
          <a:xfrm>
            <a:off x="922000" y="18097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Hosts/Workstations (notebooks, desktops)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Interface/Placa de Rede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Concentradores (hubs, switch, roteador)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Bridges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Gateway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Ponto de Acesso</a:t>
            </a:r>
            <a:endParaRPr/>
          </a:p>
        </p:txBody>
      </p:sp>
      <p:sp>
        <p:nvSpPr>
          <p:cNvPr id="395" name="Google Shape;395;p51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9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2"/>
          <p:cNvSpPr txBox="1"/>
          <p:nvPr>
            <p:ph type="ctrTitle"/>
          </p:nvPr>
        </p:nvSpPr>
        <p:spPr>
          <a:xfrm>
            <a:off x="685800" y="2726342"/>
            <a:ext cx="7772400" cy="1159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Arquitetura de Rede</a:t>
            </a:r>
            <a:endParaRPr/>
          </a:p>
        </p:txBody>
      </p:sp>
      <p:sp>
        <p:nvSpPr>
          <p:cNvPr id="401" name="Google Shape;401;p52"/>
          <p:cNvSpPr txBox="1"/>
          <p:nvPr>
            <p:ph idx="1" type="subTitle"/>
          </p:nvPr>
        </p:nvSpPr>
        <p:spPr>
          <a:xfrm>
            <a:off x="685800" y="3830653"/>
            <a:ext cx="77724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Modelos de Arquitetura, Protocolos</a:t>
            </a:r>
            <a:endParaRPr/>
          </a:p>
        </p:txBody>
      </p:sp>
      <p:sp>
        <p:nvSpPr>
          <p:cNvPr id="402" name="Google Shape;402;p52"/>
          <p:cNvSpPr txBox="1"/>
          <p:nvPr/>
        </p:nvSpPr>
        <p:spPr>
          <a:xfrm>
            <a:off x="7811325" y="0"/>
            <a:ext cx="960900" cy="139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434343"/>
                </a:solidFill>
                <a:latin typeface="Raleway ExtraBold"/>
                <a:ea typeface="Raleway ExtraBold"/>
                <a:cs typeface="Raleway ExtraBold"/>
                <a:sym typeface="Raleway ExtraBold"/>
              </a:rPr>
              <a:t>2</a:t>
            </a:r>
            <a:endParaRPr sz="9600">
              <a:solidFill>
                <a:srgbClr val="434343"/>
              </a:solidFill>
              <a:latin typeface="Raleway ExtraBold"/>
              <a:ea typeface="Raleway ExtraBold"/>
              <a:cs typeface="Raleway ExtraBold"/>
              <a:sym typeface="Raleway ExtraBold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53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A86E8"/>
                </a:solidFill>
              </a:rPr>
              <a:t>Porquê </a:t>
            </a:r>
            <a:r>
              <a:rPr lang="en" sz="4400"/>
              <a:t>da Arquitetura</a:t>
            </a:r>
            <a:endParaRPr sz="4400"/>
          </a:p>
        </p:txBody>
      </p:sp>
      <p:sp>
        <p:nvSpPr>
          <p:cNvPr id="408" name="Google Shape;408;p53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9" name="Google Shape;409;p53"/>
          <p:cNvSpPr txBox="1"/>
          <p:nvPr>
            <p:ph idx="1" type="body"/>
          </p:nvPr>
        </p:nvSpPr>
        <p:spPr>
          <a:xfrm>
            <a:off x="922000" y="18859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Interligação de diferentes tecnologias de redes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Não existe nenhuma tecnologia de rede que atenda aos anseios de toda a comunidade de usuários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Alguns precisam de redes de alta velocidade que cobrem uma área geográfica restrita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Outros se contentam com redes de baixa velocidade que conectam equipamentos distantes milhares de quilômetros uns dos outros</a:t>
            </a:r>
            <a:endParaRPr sz="1700"/>
          </a:p>
        </p:txBody>
      </p:sp>
      <p:grpSp>
        <p:nvGrpSpPr>
          <p:cNvPr id="410" name="Google Shape;410;p53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411" name="Google Shape;411;p53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53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54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A86E8"/>
                </a:solidFill>
              </a:rPr>
              <a:t>Analogia </a:t>
            </a:r>
            <a:r>
              <a:rPr lang="en" sz="4400"/>
              <a:t>de </a:t>
            </a:r>
            <a:r>
              <a:rPr lang="en" sz="4400"/>
              <a:t>Arquitetura</a:t>
            </a:r>
            <a:endParaRPr sz="4400"/>
          </a:p>
        </p:txBody>
      </p:sp>
      <p:sp>
        <p:nvSpPr>
          <p:cNvPr id="418" name="Google Shape;418;p54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9" name="Google Shape;419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88038" y="1749175"/>
            <a:ext cx="3767926" cy="29187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0" name="Google Shape;420;p54"/>
          <p:cNvGrpSpPr/>
          <p:nvPr/>
        </p:nvGrpSpPr>
        <p:grpSpPr>
          <a:xfrm>
            <a:off x="8120067" y="370812"/>
            <a:ext cx="729938" cy="641867"/>
            <a:chOff x="1928175" y="312600"/>
            <a:chExt cx="425000" cy="373700"/>
          </a:xfrm>
        </p:grpSpPr>
        <p:sp>
          <p:nvSpPr>
            <p:cNvPr id="421" name="Google Shape;421;p54"/>
            <p:cNvSpPr/>
            <p:nvPr/>
          </p:nvSpPr>
          <p:spPr>
            <a:xfrm>
              <a:off x="1928175" y="312600"/>
              <a:ext cx="425000" cy="373700"/>
            </a:xfrm>
            <a:custGeom>
              <a:rect b="b" l="l" r="r" t="t"/>
              <a:pathLst>
                <a:path extrusionOk="0" h="14948" w="1700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54"/>
            <p:cNvSpPr/>
            <p:nvPr/>
          </p:nvSpPr>
          <p:spPr>
            <a:xfrm>
              <a:off x="1964825" y="349250"/>
              <a:ext cx="351700" cy="300425"/>
            </a:xfrm>
            <a:custGeom>
              <a:rect b="b" l="l" r="r" t="t"/>
              <a:pathLst>
                <a:path extrusionOk="0" h="12017" w="14068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55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A86E8"/>
                </a:solidFill>
              </a:rPr>
              <a:t>Analogia </a:t>
            </a:r>
            <a:r>
              <a:rPr lang="en" sz="4400"/>
              <a:t>de Arquitetura</a:t>
            </a:r>
            <a:endParaRPr sz="4400"/>
          </a:p>
        </p:txBody>
      </p:sp>
      <p:sp>
        <p:nvSpPr>
          <p:cNvPr id="428" name="Google Shape;428;p55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29" name="Google Shape;429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9688" y="1749175"/>
            <a:ext cx="7804613" cy="25363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30" name="Google Shape;430;p55"/>
          <p:cNvGrpSpPr/>
          <p:nvPr/>
        </p:nvGrpSpPr>
        <p:grpSpPr>
          <a:xfrm>
            <a:off x="8120067" y="370812"/>
            <a:ext cx="729938" cy="641867"/>
            <a:chOff x="1928175" y="312600"/>
            <a:chExt cx="425000" cy="373700"/>
          </a:xfrm>
        </p:grpSpPr>
        <p:sp>
          <p:nvSpPr>
            <p:cNvPr id="431" name="Google Shape;431;p55"/>
            <p:cNvSpPr/>
            <p:nvPr/>
          </p:nvSpPr>
          <p:spPr>
            <a:xfrm>
              <a:off x="1928175" y="312600"/>
              <a:ext cx="425000" cy="373700"/>
            </a:xfrm>
            <a:custGeom>
              <a:rect b="b" l="l" r="r" t="t"/>
              <a:pathLst>
                <a:path extrusionOk="0" h="14948" w="1700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55"/>
            <p:cNvSpPr/>
            <p:nvPr/>
          </p:nvSpPr>
          <p:spPr>
            <a:xfrm>
              <a:off x="1964825" y="349250"/>
              <a:ext cx="351700" cy="300425"/>
            </a:xfrm>
            <a:custGeom>
              <a:rect b="b" l="l" r="r" t="t"/>
              <a:pathLst>
                <a:path extrusionOk="0" h="12017" w="14068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56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A86E8"/>
                </a:solidFill>
              </a:rPr>
              <a:t>Modelos </a:t>
            </a:r>
            <a:r>
              <a:rPr lang="en" sz="4400"/>
              <a:t>de Arquitetura</a:t>
            </a:r>
            <a:endParaRPr sz="4400"/>
          </a:p>
        </p:txBody>
      </p:sp>
      <p:sp>
        <p:nvSpPr>
          <p:cNvPr id="438" name="Google Shape;438;p56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9" name="Google Shape;439;p56"/>
          <p:cNvSpPr txBox="1"/>
          <p:nvPr>
            <p:ph idx="1" type="body"/>
          </p:nvPr>
        </p:nvSpPr>
        <p:spPr>
          <a:xfrm>
            <a:off x="922000" y="18859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</a:t>
            </a:r>
            <a:r>
              <a:rPr lang="en"/>
              <a:t>ada camada realiza um função e se comunica com as camadas adjacentes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Camadas mais baixas: transporte de informação no meio físico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Camadas do meio formatam informação, corrigem erros, encaminham pacotes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Camadas mais alta: protocolos de comunicação entre aplicações</a:t>
            </a:r>
            <a:endParaRPr/>
          </a:p>
        </p:txBody>
      </p:sp>
      <p:grpSp>
        <p:nvGrpSpPr>
          <p:cNvPr id="440" name="Google Shape;440;p56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441" name="Google Shape;441;p56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56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p57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A86E8"/>
                </a:solidFill>
              </a:rPr>
              <a:t>Modelos </a:t>
            </a:r>
            <a:r>
              <a:rPr lang="en" sz="4400"/>
              <a:t>de Arquitetura</a:t>
            </a:r>
            <a:endParaRPr sz="4400"/>
          </a:p>
        </p:txBody>
      </p:sp>
      <p:sp>
        <p:nvSpPr>
          <p:cNvPr id="448" name="Google Shape;448;p57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449" name="Google Shape;449;p57"/>
          <p:cNvGraphicFramePr/>
          <p:nvPr/>
        </p:nvGraphicFramePr>
        <p:xfrm>
          <a:off x="1557538" y="1705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{4A2EE2AC-803E-4E3C-9774-B99BA99FEB3E}</a:tableStyleId>
              </a:tblPr>
              <a:tblGrid>
                <a:gridCol w="1531825"/>
              </a:tblGrid>
              <a:tr h="370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Modelo OSI</a:t>
                      </a:r>
                      <a:endParaRPr sz="12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Aplicação</a:t>
                      </a:r>
                      <a:endParaRPr sz="12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Apresentação</a:t>
                      </a:r>
                      <a:endParaRPr sz="12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Sessão</a:t>
                      </a:r>
                      <a:endParaRPr sz="12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Transporte</a:t>
                      </a:r>
                      <a:endParaRPr sz="12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Rede</a:t>
                      </a:r>
                      <a:endParaRPr sz="12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Enlace</a:t>
                      </a:r>
                      <a:endParaRPr sz="12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Físico</a:t>
                      </a:r>
                      <a:endParaRPr sz="12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450" name="Google Shape;450;p57"/>
          <p:cNvGraphicFramePr/>
          <p:nvPr/>
        </p:nvGraphicFramePr>
        <p:xfrm>
          <a:off x="3806088" y="1705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{4A2EE2AC-803E-4E3C-9774-B99BA99FEB3E}</a:tableStyleId>
              </a:tblPr>
              <a:tblGrid>
                <a:gridCol w="1531825"/>
              </a:tblGrid>
              <a:tr h="370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Modelo TCP/IP</a:t>
                      </a:r>
                      <a:endParaRPr sz="12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350">
                <a:tc row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Aplicação</a:t>
                      </a:r>
                      <a:endParaRPr sz="12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350">
                <a:tc vMerge="1"/>
              </a:tr>
              <a:tr h="370350">
                <a:tc vMerge="1"/>
              </a:tr>
              <a:tr h="370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Transporte</a:t>
                      </a:r>
                      <a:endParaRPr sz="12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Rede</a:t>
                      </a:r>
                      <a:endParaRPr sz="12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Enlace</a:t>
                      </a:r>
                      <a:endParaRPr sz="12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3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Físico</a:t>
                      </a:r>
                      <a:endParaRPr sz="12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451" name="Google Shape;451;p57"/>
          <p:cNvGraphicFramePr/>
          <p:nvPr/>
        </p:nvGraphicFramePr>
        <p:xfrm>
          <a:off x="6054638" y="17054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{4A2EE2AC-803E-4E3C-9774-B99BA99FEB3E}</a:tableStyleId>
              </a:tblPr>
              <a:tblGrid>
                <a:gridCol w="1531825"/>
              </a:tblGrid>
              <a:tr h="3794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Protocolos</a:t>
                      </a:r>
                      <a:endParaRPr sz="12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4875">
                <a:tc row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HTTP, DNS, RTP, SSH, FTP, SNMP, SMTP, IMAP, POP3</a:t>
                      </a:r>
                      <a:endParaRPr sz="12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4875">
                <a:tc vMerge="1"/>
              </a:tr>
              <a:tr h="364875">
                <a:tc vMerge="1"/>
              </a:tr>
              <a:tr h="379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TCP, UDP</a:t>
                      </a:r>
                      <a:endParaRPr sz="12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9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IP, ICMP</a:t>
                      </a:r>
                      <a:endParaRPr sz="12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4875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DSL, SONET, 802.11, </a:t>
                      </a:r>
                      <a:r>
                        <a:rPr lang="en" sz="1200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Ethernet</a:t>
                      </a:r>
                      <a:endParaRPr sz="1200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A86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4875">
                <a:tc vMerge="1"/>
              </a:tr>
            </a:tbl>
          </a:graphicData>
        </a:graphic>
      </p:graphicFrame>
      <p:grpSp>
        <p:nvGrpSpPr>
          <p:cNvPr id="452" name="Google Shape;452;p57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453" name="Google Shape;453;p57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57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58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A86E8"/>
                </a:solidFill>
              </a:rPr>
              <a:t>Modelos </a:t>
            </a:r>
            <a:r>
              <a:rPr lang="en" sz="4400"/>
              <a:t>de Arquitetura</a:t>
            </a:r>
            <a:endParaRPr sz="4400"/>
          </a:p>
        </p:txBody>
      </p:sp>
      <p:sp>
        <p:nvSpPr>
          <p:cNvPr id="460" name="Google Shape;460;p58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61" name="Google Shape;461;p58"/>
          <p:cNvSpPr txBox="1"/>
          <p:nvPr>
            <p:ph idx="1" type="body"/>
          </p:nvPr>
        </p:nvSpPr>
        <p:spPr>
          <a:xfrm>
            <a:off x="922000" y="18859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Q</a:t>
            </a:r>
            <a:r>
              <a:rPr lang="en"/>
              <a:t>uando uma mensagem desce, é acrescentada informação de controle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Quando uma mensagem sobe, é retirada a informação de controle</a:t>
            </a:r>
            <a:endParaRPr/>
          </a:p>
        </p:txBody>
      </p:sp>
      <p:grpSp>
        <p:nvGrpSpPr>
          <p:cNvPr id="462" name="Google Shape;462;p58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463" name="Google Shape;463;p58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58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59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4A86E8"/>
                </a:solidFill>
              </a:rPr>
              <a:t>Encapsulamento </a:t>
            </a:r>
            <a:r>
              <a:rPr lang="en" sz="4000"/>
              <a:t>de Dados </a:t>
            </a:r>
            <a:endParaRPr sz="4000"/>
          </a:p>
        </p:txBody>
      </p:sp>
      <p:sp>
        <p:nvSpPr>
          <p:cNvPr id="470" name="Google Shape;470;p59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71" name="Google Shape;471;p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8788" y="1596775"/>
            <a:ext cx="4812529" cy="3089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2" name="Google Shape;472;p59"/>
          <p:cNvGrpSpPr/>
          <p:nvPr/>
        </p:nvGrpSpPr>
        <p:grpSpPr>
          <a:xfrm>
            <a:off x="8120067" y="370812"/>
            <a:ext cx="729938" cy="641867"/>
            <a:chOff x="1928175" y="312600"/>
            <a:chExt cx="425000" cy="373700"/>
          </a:xfrm>
        </p:grpSpPr>
        <p:sp>
          <p:nvSpPr>
            <p:cNvPr id="473" name="Google Shape;473;p59"/>
            <p:cNvSpPr/>
            <p:nvPr/>
          </p:nvSpPr>
          <p:spPr>
            <a:xfrm>
              <a:off x="1928175" y="312600"/>
              <a:ext cx="425000" cy="373700"/>
            </a:xfrm>
            <a:custGeom>
              <a:rect b="b" l="l" r="r" t="t"/>
              <a:pathLst>
                <a:path extrusionOk="0" h="14948" w="1700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59"/>
            <p:cNvSpPr/>
            <p:nvPr/>
          </p:nvSpPr>
          <p:spPr>
            <a:xfrm>
              <a:off x="1964825" y="349250"/>
              <a:ext cx="351700" cy="300425"/>
            </a:xfrm>
            <a:custGeom>
              <a:rect b="b" l="l" r="r" t="t"/>
              <a:pathLst>
                <a:path extrusionOk="0" h="12017" w="14068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8" name="Shape 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9" name="Google Shape;479;p60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4A86E8"/>
                </a:solidFill>
              </a:rPr>
              <a:t>Encapsulamento </a:t>
            </a:r>
            <a:r>
              <a:rPr lang="en" sz="4000"/>
              <a:t>de Dados </a:t>
            </a:r>
            <a:endParaRPr sz="4000"/>
          </a:p>
        </p:txBody>
      </p:sp>
      <p:sp>
        <p:nvSpPr>
          <p:cNvPr id="480" name="Google Shape;480;p60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81" name="Google Shape;481;p60"/>
          <p:cNvGrpSpPr/>
          <p:nvPr/>
        </p:nvGrpSpPr>
        <p:grpSpPr>
          <a:xfrm>
            <a:off x="8120067" y="370812"/>
            <a:ext cx="729938" cy="641867"/>
            <a:chOff x="1928175" y="312600"/>
            <a:chExt cx="425000" cy="373700"/>
          </a:xfrm>
        </p:grpSpPr>
        <p:sp>
          <p:nvSpPr>
            <p:cNvPr id="482" name="Google Shape;482;p60"/>
            <p:cNvSpPr/>
            <p:nvPr/>
          </p:nvSpPr>
          <p:spPr>
            <a:xfrm>
              <a:off x="1928175" y="312600"/>
              <a:ext cx="425000" cy="373700"/>
            </a:xfrm>
            <a:custGeom>
              <a:rect b="b" l="l" r="r" t="t"/>
              <a:pathLst>
                <a:path extrusionOk="0" h="14948" w="17000">
                  <a:moveTo>
                    <a:pt x="16022" y="978"/>
                  </a:moveTo>
                  <a:lnTo>
                    <a:pt x="16022" y="13971"/>
                  </a:lnTo>
                  <a:lnTo>
                    <a:pt x="978" y="13971"/>
                  </a:lnTo>
                  <a:lnTo>
                    <a:pt x="978" y="978"/>
                  </a:lnTo>
                  <a:close/>
                  <a:moveTo>
                    <a:pt x="782" y="1"/>
                  </a:moveTo>
                  <a:lnTo>
                    <a:pt x="636" y="25"/>
                  </a:lnTo>
                  <a:lnTo>
                    <a:pt x="489" y="74"/>
                  </a:lnTo>
                  <a:lnTo>
                    <a:pt x="343" y="147"/>
                  </a:lnTo>
                  <a:lnTo>
                    <a:pt x="221" y="245"/>
                  </a:lnTo>
                  <a:lnTo>
                    <a:pt x="123" y="343"/>
                  </a:lnTo>
                  <a:lnTo>
                    <a:pt x="74" y="489"/>
                  </a:lnTo>
                  <a:lnTo>
                    <a:pt x="25" y="636"/>
                  </a:lnTo>
                  <a:lnTo>
                    <a:pt x="1" y="782"/>
                  </a:lnTo>
                  <a:lnTo>
                    <a:pt x="1" y="14166"/>
                  </a:lnTo>
                  <a:lnTo>
                    <a:pt x="25" y="14313"/>
                  </a:lnTo>
                  <a:lnTo>
                    <a:pt x="74" y="14459"/>
                  </a:lnTo>
                  <a:lnTo>
                    <a:pt x="123" y="14606"/>
                  </a:lnTo>
                  <a:lnTo>
                    <a:pt x="221" y="14703"/>
                  </a:lnTo>
                  <a:lnTo>
                    <a:pt x="343" y="14801"/>
                  </a:lnTo>
                  <a:lnTo>
                    <a:pt x="489" y="14874"/>
                  </a:lnTo>
                  <a:lnTo>
                    <a:pt x="636" y="14923"/>
                  </a:lnTo>
                  <a:lnTo>
                    <a:pt x="782" y="14948"/>
                  </a:lnTo>
                  <a:lnTo>
                    <a:pt x="16218" y="14948"/>
                  </a:lnTo>
                  <a:lnTo>
                    <a:pt x="16364" y="14923"/>
                  </a:lnTo>
                  <a:lnTo>
                    <a:pt x="16511" y="14874"/>
                  </a:lnTo>
                  <a:lnTo>
                    <a:pt x="16657" y="14801"/>
                  </a:lnTo>
                  <a:lnTo>
                    <a:pt x="16779" y="14703"/>
                  </a:lnTo>
                  <a:lnTo>
                    <a:pt x="16877" y="14606"/>
                  </a:lnTo>
                  <a:lnTo>
                    <a:pt x="16926" y="14459"/>
                  </a:lnTo>
                  <a:lnTo>
                    <a:pt x="16975" y="14313"/>
                  </a:lnTo>
                  <a:lnTo>
                    <a:pt x="16999" y="14166"/>
                  </a:lnTo>
                  <a:lnTo>
                    <a:pt x="16999" y="782"/>
                  </a:lnTo>
                  <a:lnTo>
                    <a:pt x="16975" y="636"/>
                  </a:lnTo>
                  <a:lnTo>
                    <a:pt x="16926" y="489"/>
                  </a:lnTo>
                  <a:lnTo>
                    <a:pt x="16877" y="343"/>
                  </a:lnTo>
                  <a:lnTo>
                    <a:pt x="16779" y="245"/>
                  </a:lnTo>
                  <a:lnTo>
                    <a:pt x="16657" y="147"/>
                  </a:lnTo>
                  <a:lnTo>
                    <a:pt x="16511" y="74"/>
                  </a:lnTo>
                  <a:lnTo>
                    <a:pt x="16364" y="25"/>
                  </a:lnTo>
                  <a:lnTo>
                    <a:pt x="16218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60"/>
            <p:cNvSpPr/>
            <p:nvPr/>
          </p:nvSpPr>
          <p:spPr>
            <a:xfrm>
              <a:off x="1964825" y="349250"/>
              <a:ext cx="351700" cy="300425"/>
            </a:xfrm>
            <a:custGeom>
              <a:rect b="b" l="l" r="r" t="t"/>
              <a:pathLst>
                <a:path extrusionOk="0" h="12017" w="14068">
                  <a:moveTo>
                    <a:pt x="10111" y="1563"/>
                  </a:moveTo>
                  <a:lnTo>
                    <a:pt x="10307" y="1588"/>
                  </a:lnTo>
                  <a:lnTo>
                    <a:pt x="10502" y="1612"/>
                  </a:lnTo>
                  <a:lnTo>
                    <a:pt x="10697" y="1661"/>
                  </a:lnTo>
                  <a:lnTo>
                    <a:pt x="10868" y="1734"/>
                  </a:lnTo>
                  <a:lnTo>
                    <a:pt x="11039" y="1807"/>
                  </a:lnTo>
                  <a:lnTo>
                    <a:pt x="11186" y="1905"/>
                  </a:lnTo>
                  <a:lnTo>
                    <a:pt x="11357" y="2027"/>
                  </a:lnTo>
                  <a:lnTo>
                    <a:pt x="11479" y="2149"/>
                  </a:lnTo>
                  <a:lnTo>
                    <a:pt x="11625" y="2271"/>
                  </a:lnTo>
                  <a:lnTo>
                    <a:pt x="11723" y="2442"/>
                  </a:lnTo>
                  <a:lnTo>
                    <a:pt x="11821" y="2589"/>
                  </a:lnTo>
                  <a:lnTo>
                    <a:pt x="11894" y="2760"/>
                  </a:lnTo>
                  <a:lnTo>
                    <a:pt x="11967" y="2955"/>
                  </a:lnTo>
                  <a:lnTo>
                    <a:pt x="12016" y="3126"/>
                  </a:lnTo>
                  <a:lnTo>
                    <a:pt x="12041" y="3322"/>
                  </a:lnTo>
                  <a:lnTo>
                    <a:pt x="12065" y="3517"/>
                  </a:lnTo>
                  <a:lnTo>
                    <a:pt x="12041" y="3737"/>
                  </a:lnTo>
                  <a:lnTo>
                    <a:pt x="12016" y="3908"/>
                  </a:lnTo>
                  <a:lnTo>
                    <a:pt x="11967" y="4103"/>
                  </a:lnTo>
                  <a:lnTo>
                    <a:pt x="11894" y="4274"/>
                  </a:lnTo>
                  <a:lnTo>
                    <a:pt x="11821" y="4445"/>
                  </a:lnTo>
                  <a:lnTo>
                    <a:pt x="11723" y="4616"/>
                  </a:lnTo>
                  <a:lnTo>
                    <a:pt x="11625" y="4763"/>
                  </a:lnTo>
                  <a:lnTo>
                    <a:pt x="11479" y="4909"/>
                  </a:lnTo>
                  <a:lnTo>
                    <a:pt x="11357" y="5031"/>
                  </a:lnTo>
                  <a:lnTo>
                    <a:pt x="11186" y="5153"/>
                  </a:lnTo>
                  <a:lnTo>
                    <a:pt x="11039" y="5251"/>
                  </a:lnTo>
                  <a:lnTo>
                    <a:pt x="10868" y="5324"/>
                  </a:lnTo>
                  <a:lnTo>
                    <a:pt x="10697" y="5398"/>
                  </a:lnTo>
                  <a:lnTo>
                    <a:pt x="10502" y="5446"/>
                  </a:lnTo>
                  <a:lnTo>
                    <a:pt x="10307" y="5471"/>
                  </a:lnTo>
                  <a:lnTo>
                    <a:pt x="9916" y="5471"/>
                  </a:lnTo>
                  <a:lnTo>
                    <a:pt x="9720" y="5446"/>
                  </a:lnTo>
                  <a:lnTo>
                    <a:pt x="9525" y="5398"/>
                  </a:lnTo>
                  <a:lnTo>
                    <a:pt x="9354" y="5324"/>
                  </a:lnTo>
                  <a:lnTo>
                    <a:pt x="9183" y="5251"/>
                  </a:lnTo>
                  <a:lnTo>
                    <a:pt x="9012" y="5153"/>
                  </a:lnTo>
                  <a:lnTo>
                    <a:pt x="8866" y="5031"/>
                  </a:lnTo>
                  <a:lnTo>
                    <a:pt x="8719" y="4909"/>
                  </a:lnTo>
                  <a:lnTo>
                    <a:pt x="8597" y="4763"/>
                  </a:lnTo>
                  <a:lnTo>
                    <a:pt x="8475" y="4616"/>
                  </a:lnTo>
                  <a:lnTo>
                    <a:pt x="8377" y="4445"/>
                  </a:lnTo>
                  <a:lnTo>
                    <a:pt x="8304" y="4274"/>
                  </a:lnTo>
                  <a:lnTo>
                    <a:pt x="8231" y="4103"/>
                  </a:lnTo>
                  <a:lnTo>
                    <a:pt x="8182" y="3908"/>
                  </a:lnTo>
                  <a:lnTo>
                    <a:pt x="8157" y="3737"/>
                  </a:lnTo>
                  <a:lnTo>
                    <a:pt x="8157" y="3517"/>
                  </a:lnTo>
                  <a:lnTo>
                    <a:pt x="8157" y="3322"/>
                  </a:lnTo>
                  <a:lnTo>
                    <a:pt x="8182" y="3126"/>
                  </a:lnTo>
                  <a:lnTo>
                    <a:pt x="8231" y="2955"/>
                  </a:lnTo>
                  <a:lnTo>
                    <a:pt x="8304" y="2760"/>
                  </a:lnTo>
                  <a:lnTo>
                    <a:pt x="8377" y="2589"/>
                  </a:lnTo>
                  <a:lnTo>
                    <a:pt x="8475" y="2442"/>
                  </a:lnTo>
                  <a:lnTo>
                    <a:pt x="8597" y="2271"/>
                  </a:lnTo>
                  <a:lnTo>
                    <a:pt x="8719" y="2149"/>
                  </a:lnTo>
                  <a:lnTo>
                    <a:pt x="8866" y="2027"/>
                  </a:lnTo>
                  <a:lnTo>
                    <a:pt x="9012" y="1905"/>
                  </a:lnTo>
                  <a:lnTo>
                    <a:pt x="9183" y="1807"/>
                  </a:lnTo>
                  <a:lnTo>
                    <a:pt x="9354" y="1734"/>
                  </a:lnTo>
                  <a:lnTo>
                    <a:pt x="9525" y="1661"/>
                  </a:lnTo>
                  <a:lnTo>
                    <a:pt x="9720" y="1612"/>
                  </a:lnTo>
                  <a:lnTo>
                    <a:pt x="9916" y="1588"/>
                  </a:lnTo>
                  <a:lnTo>
                    <a:pt x="10111" y="1563"/>
                  </a:lnTo>
                  <a:close/>
                  <a:moveTo>
                    <a:pt x="0" y="0"/>
                  </a:moveTo>
                  <a:lnTo>
                    <a:pt x="0" y="9232"/>
                  </a:lnTo>
                  <a:lnTo>
                    <a:pt x="3248" y="5080"/>
                  </a:lnTo>
                  <a:lnTo>
                    <a:pt x="3346" y="4958"/>
                  </a:lnTo>
                  <a:lnTo>
                    <a:pt x="3468" y="4885"/>
                  </a:lnTo>
                  <a:lnTo>
                    <a:pt x="3590" y="4836"/>
                  </a:lnTo>
                  <a:lnTo>
                    <a:pt x="3737" y="4811"/>
                  </a:lnTo>
                  <a:lnTo>
                    <a:pt x="3859" y="4836"/>
                  </a:lnTo>
                  <a:lnTo>
                    <a:pt x="4005" y="4885"/>
                  </a:lnTo>
                  <a:lnTo>
                    <a:pt x="4128" y="4958"/>
                  </a:lnTo>
                  <a:lnTo>
                    <a:pt x="4225" y="5080"/>
                  </a:lnTo>
                  <a:lnTo>
                    <a:pt x="9647" y="12016"/>
                  </a:lnTo>
                  <a:lnTo>
                    <a:pt x="10233" y="12016"/>
                  </a:lnTo>
                  <a:lnTo>
                    <a:pt x="10087" y="11772"/>
                  </a:lnTo>
                  <a:lnTo>
                    <a:pt x="8157" y="9305"/>
                  </a:lnTo>
                  <a:lnTo>
                    <a:pt x="9403" y="7718"/>
                  </a:lnTo>
                  <a:lnTo>
                    <a:pt x="9501" y="7596"/>
                  </a:lnTo>
                  <a:lnTo>
                    <a:pt x="9623" y="7522"/>
                  </a:lnTo>
                  <a:lnTo>
                    <a:pt x="9745" y="7473"/>
                  </a:lnTo>
                  <a:lnTo>
                    <a:pt x="9891" y="7449"/>
                  </a:lnTo>
                  <a:lnTo>
                    <a:pt x="10014" y="7473"/>
                  </a:lnTo>
                  <a:lnTo>
                    <a:pt x="10160" y="7522"/>
                  </a:lnTo>
                  <a:lnTo>
                    <a:pt x="10282" y="7596"/>
                  </a:lnTo>
                  <a:lnTo>
                    <a:pt x="10380" y="7718"/>
                  </a:lnTo>
                  <a:lnTo>
                    <a:pt x="13750" y="12016"/>
                  </a:lnTo>
                  <a:lnTo>
                    <a:pt x="14068" y="12016"/>
                  </a:lnTo>
                  <a:lnTo>
                    <a:pt x="14068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84" name="Google Shape;484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4163" y="1619750"/>
            <a:ext cx="5295681" cy="308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4A86E8"/>
                </a:solidFill>
              </a:rPr>
              <a:t>Internet</a:t>
            </a:r>
            <a:r>
              <a:rPr lang="en" sz="3600"/>
              <a:t>: uma visão detalhada</a:t>
            </a:r>
            <a:endParaRPr sz="3600">
              <a:solidFill>
                <a:srgbClr val="4A86E8"/>
              </a:solidFill>
            </a:endParaRPr>
          </a:p>
        </p:txBody>
      </p:sp>
      <p:sp>
        <p:nvSpPr>
          <p:cNvPr id="94" name="Google Shape;94;p16"/>
          <p:cNvSpPr txBox="1"/>
          <p:nvPr>
            <p:ph idx="1" type="body"/>
          </p:nvPr>
        </p:nvSpPr>
        <p:spPr>
          <a:xfrm>
            <a:off x="922000" y="1809750"/>
            <a:ext cx="49311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Bilhões de dispositivos de computação conectados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Hosts: sistemas finais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Executam </a:t>
            </a:r>
            <a:r>
              <a:rPr lang="en"/>
              <a:t>aplicativos de rede na "borda" da Internet</a:t>
            </a:r>
            <a:r>
              <a:rPr lang="en"/>
              <a:t> 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16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6" name="Google Shape;96;p16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3115" y="1749175"/>
            <a:ext cx="2681084" cy="2841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61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A86E8"/>
                </a:solidFill>
              </a:rPr>
              <a:t>Modelos </a:t>
            </a:r>
            <a:r>
              <a:rPr lang="en" sz="4400"/>
              <a:t>de Arquitetura</a:t>
            </a:r>
            <a:endParaRPr sz="4400"/>
          </a:p>
        </p:txBody>
      </p:sp>
      <p:sp>
        <p:nvSpPr>
          <p:cNvPr id="490" name="Google Shape;490;p61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91" name="Google Shape;491;p61"/>
          <p:cNvSpPr txBox="1"/>
          <p:nvPr>
            <p:ph idx="1" type="body"/>
          </p:nvPr>
        </p:nvSpPr>
        <p:spPr>
          <a:xfrm>
            <a:off x="922000" y="18859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Padrão de protocolos aberto, não associado a nenhum tipo específico de hardware (computador) ou sistema operacional;</a:t>
            </a:r>
            <a:br>
              <a:rPr lang="en"/>
            </a:b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Independente de hardware específico para acesso ao meio físico de transmissão (TCP/IP funciona sobre Ethernet, Token-ring, linha discada, X.25, e qualquer outro tipo de meio de transmissão);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2" name="Google Shape;492;p61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493" name="Google Shape;493;p61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61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62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A86E8"/>
                </a:solidFill>
              </a:rPr>
              <a:t>Modelos </a:t>
            </a:r>
            <a:r>
              <a:rPr lang="en" sz="4400"/>
              <a:t>de Arquitetura</a:t>
            </a:r>
            <a:endParaRPr sz="4400"/>
          </a:p>
        </p:txBody>
      </p:sp>
      <p:sp>
        <p:nvSpPr>
          <p:cNvPr id="500" name="Google Shape;500;p62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1" name="Google Shape;501;p62"/>
          <p:cNvSpPr txBox="1"/>
          <p:nvPr>
            <p:ph idx="1" type="body"/>
          </p:nvPr>
        </p:nvSpPr>
        <p:spPr>
          <a:xfrm>
            <a:off x="922000" y="18859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Esquema de endereçamento comum que permite a identificação única de um elemento da rede (na rede local, ou no planeta);</a:t>
            </a:r>
            <a:br>
              <a:rPr lang="en"/>
            </a:b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Protocolos de alto nível padronizados para disponibilização universal e consistente de serviços aos usuários.</a:t>
            </a:r>
            <a:endParaRPr/>
          </a:p>
        </p:txBody>
      </p:sp>
      <p:grpSp>
        <p:nvGrpSpPr>
          <p:cNvPr id="502" name="Google Shape;502;p62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503" name="Google Shape;503;p62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62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63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A86E8"/>
                </a:solidFill>
              </a:rPr>
              <a:t>Modelos </a:t>
            </a:r>
            <a:r>
              <a:rPr lang="en" sz="4400"/>
              <a:t>de Arquitetura</a:t>
            </a:r>
            <a:endParaRPr sz="4400"/>
          </a:p>
        </p:txBody>
      </p:sp>
      <p:sp>
        <p:nvSpPr>
          <p:cNvPr id="510" name="Google Shape;510;p63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11" name="Google Shape;511;p63"/>
          <p:cNvSpPr txBox="1"/>
          <p:nvPr>
            <p:ph idx="1" type="body"/>
          </p:nvPr>
        </p:nvSpPr>
        <p:spPr>
          <a:xfrm>
            <a:off x="922000" y="18859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Documentação ampla acessível na própria rede sob a forma de “Request for Comments” – RFC’s que não sofrem do rigor imposto aos relatórios técnicos formais.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As RFC’s contêm as últimas versões das especificações de todos os protocolos TCP/IP padrões;</a:t>
            </a:r>
            <a:endParaRPr/>
          </a:p>
        </p:txBody>
      </p:sp>
      <p:grpSp>
        <p:nvGrpSpPr>
          <p:cNvPr id="512" name="Google Shape;512;p63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513" name="Google Shape;513;p63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63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p64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A86E8"/>
                </a:solidFill>
              </a:rPr>
              <a:t>Modelos </a:t>
            </a:r>
            <a:r>
              <a:rPr lang="en" sz="4400"/>
              <a:t>de Arquitetura</a:t>
            </a:r>
            <a:endParaRPr sz="4400"/>
          </a:p>
        </p:txBody>
      </p:sp>
      <p:sp>
        <p:nvSpPr>
          <p:cNvPr id="520" name="Google Shape;520;p64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1" name="Google Shape;521;p64"/>
          <p:cNvSpPr txBox="1"/>
          <p:nvPr>
            <p:ph idx="1" type="body"/>
          </p:nvPr>
        </p:nvSpPr>
        <p:spPr>
          <a:xfrm>
            <a:off x="922000" y="18097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Interconexão cooperativa de redes, suportando serviços de comunicação universal (usada em uma rede local ou em uma rede [inter] planetária);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Utilização de tecnologia adequada às necessidades locais em cada rede;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Interconexão de redes se dá por meio de roteadores.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Protocolos mais importantes: TCP / UDP / IP</a:t>
            </a:r>
            <a:endParaRPr/>
          </a:p>
        </p:txBody>
      </p:sp>
      <p:grpSp>
        <p:nvGrpSpPr>
          <p:cNvPr id="522" name="Google Shape;522;p64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523" name="Google Shape;523;p64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64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65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A86E8"/>
                </a:solidFill>
              </a:rPr>
              <a:t>Transmissão </a:t>
            </a:r>
            <a:r>
              <a:rPr lang="en" sz="4400"/>
              <a:t>de Dados</a:t>
            </a:r>
            <a:endParaRPr sz="4400"/>
          </a:p>
        </p:txBody>
      </p:sp>
      <p:sp>
        <p:nvSpPr>
          <p:cNvPr id="530" name="Google Shape;530;p65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31" name="Google Shape;531;p65"/>
          <p:cNvSpPr txBox="1"/>
          <p:nvPr>
            <p:ph idx="1" type="body"/>
          </p:nvPr>
        </p:nvSpPr>
        <p:spPr>
          <a:xfrm>
            <a:off x="922000" y="18097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Mensagens são divididas em pequenas parcelas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Segmentos de dados da aplicação acondicionados em protocolos da aplicação (HTTP, FTP, SMTP, etc.)</a:t>
            </a:r>
            <a:endParaRPr/>
          </a:p>
        </p:txBody>
      </p:sp>
      <p:grpSp>
        <p:nvGrpSpPr>
          <p:cNvPr id="532" name="Google Shape;532;p65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533" name="Google Shape;533;p65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65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66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A86E8"/>
                </a:solidFill>
              </a:rPr>
              <a:t>Transmissão </a:t>
            </a:r>
            <a:r>
              <a:rPr lang="en" sz="4400"/>
              <a:t>de Dados</a:t>
            </a:r>
            <a:endParaRPr sz="4400"/>
          </a:p>
        </p:txBody>
      </p:sp>
      <p:sp>
        <p:nvSpPr>
          <p:cNvPr id="540" name="Google Shape;540;p66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1" name="Google Shape;541;p66"/>
          <p:cNvSpPr txBox="1"/>
          <p:nvPr>
            <p:ph idx="1" type="body"/>
          </p:nvPr>
        </p:nvSpPr>
        <p:spPr>
          <a:xfrm>
            <a:off x="922000" y="17335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Cada parcela é repetidamente acondicionada (empacotada) a medida que seguem o seu caminho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Dado da aplicação é colocado em um pacote TCP ou UDP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Pacote TCP ou UDP é colocado em um pacote IP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Pacote IP é colocado em um quadro de enlace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Invólucros são bits adicionais colocados à frente e atrás da parcela</a:t>
            </a:r>
            <a:endParaRPr/>
          </a:p>
        </p:txBody>
      </p:sp>
      <p:grpSp>
        <p:nvGrpSpPr>
          <p:cNvPr id="542" name="Google Shape;542;p66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543" name="Google Shape;543;p66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66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67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A86E8"/>
                </a:solidFill>
              </a:rPr>
              <a:t>Recepção </a:t>
            </a:r>
            <a:r>
              <a:rPr lang="en" sz="4400"/>
              <a:t>de Dados</a:t>
            </a:r>
            <a:endParaRPr sz="4400"/>
          </a:p>
        </p:txBody>
      </p:sp>
      <p:sp>
        <p:nvSpPr>
          <p:cNvPr id="550" name="Google Shape;550;p67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1" name="Google Shape;551;p67"/>
          <p:cNvSpPr txBox="1"/>
          <p:nvPr>
            <p:ph idx="1" type="body"/>
          </p:nvPr>
        </p:nvSpPr>
        <p:spPr>
          <a:xfrm>
            <a:off x="922000" y="17335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Pacotes que chegam à máquina destinatária são pacotes acondicionados dentro de outros pacotes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Pacotes aninhados são desempacotados por cada nível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Até que as parcelas sejam remontadas e enviadas ao módulo de software adequado</a:t>
            </a:r>
            <a:endParaRPr/>
          </a:p>
        </p:txBody>
      </p:sp>
      <p:grpSp>
        <p:nvGrpSpPr>
          <p:cNvPr id="552" name="Google Shape;552;p67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553" name="Google Shape;553;p67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67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68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Modelo </a:t>
            </a:r>
            <a:r>
              <a:rPr lang="en" sz="4400">
                <a:solidFill>
                  <a:srgbClr val="4A86E8"/>
                </a:solidFill>
              </a:rPr>
              <a:t>OSI</a:t>
            </a:r>
            <a:endParaRPr sz="4400"/>
          </a:p>
        </p:txBody>
      </p:sp>
      <p:sp>
        <p:nvSpPr>
          <p:cNvPr id="560" name="Google Shape;560;p68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61" name="Google Shape;561;p68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562" name="Google Shape;562;p68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" name="Google Shape;563;p68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4" name="Google Shape;564;p68"/>
          <p:cNvSpPr txBox="1"/>
          <p:nvPr>
            <p:ph idx="1" type="body"/>
          </p:nvPr>
        </p:nvSpPr>
        <p:spPr>
          <a:xfrm>
            <a:off x="922000" y="17335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Esforço de Normalização: </a:t>
            </a:r>
            <a:r>
              <a:rPr lang="en" sz="1600"/>
              <a:t>Define um modelo com 7 camadas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CCITT (Comité Consultatif International Telephonique et Telegraphique)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Atualmente é chamado de ITU-T - International Telecommunications Union - Telecommunication Standardization Sector)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ISO (International Organization for Standardization)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Estabelece a forma como um conjunto de protocolos deve operar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Um conjunto de protocolos pode agrupar as funções realizadas por várias camadas</a:t>
            </a:r>
            <a:endParaRPr sz="1600"/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69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Modelo </a:t>
            </a:r>
            <a:r>
              <a:rPr lang="en" sz="4400">
                <a:solidFill>
                  <a:srgbClr val="4A86E8"/>
                </a:solidFill>
              </a:rPr>
              <a:t>OSI</a:t>
            </a:r>
            <a:endParaRPr sz="4400"/>
          </a:p>
        </p:txBody>
      </p:sp>
      <p:sp>
        <p:nvSpPr>
          <p:cNvPr id="570" name="Google Shape;570;p69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571" name="Google Shape;571;p69"/>
          <p:cNvGraphicFramePr/>
          <p:nvPr/>
        </p:nvGraphicFramePr>
        <p:xfrm>
          <a:off x="952500" y="1749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{4A2EE2AC-803E-4E3C-9774-B99BA99FEB3E}</a:tableStyleId>
              </a:tblPr>
              <a:tblGrid>
                <a:gridCol w="1585000"/>
                <a:gridCol w="5654000"/>
              </a:tblGrid>
              <a:tr h="909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Aplicação</a:t>
                      </a:r>
                      <a:endParaRPr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Funções específicas para as aplicações dos usuários: transferência de páginas web; transferência de arquivos pela rede; envio ou recebimento de correio eletrônico; terminal remoto; etc. Funções especializadas para o sistema: transferência de informações sobre caminhos entre roteadores; serviço de gerenciamento de equipamentos de rede; serviço de tradução de nomes; etc.</a:t>
                      </a:r>
                      <a:endParaRPr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260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Apresentação</a:t>
                      </a:r>
                      <a:endParaRPr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Conversão e formatação dos dados.</a:t>
                      </a:r>
                      <a:endParaRPr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260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Sessão</a:t>
                      </a:r>
                      <a:endParaRPr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Negociação e conexão entre as máquinas envolvidas.</a:t>
                      </a:r>
                      <a:endParaRPr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pSp>
        <p:nvGrpSpPr>
          <p:cNvPr id="572" name="Google Shape;572;p69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573" name="Google Shape;573;p69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69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70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Modelo </a:t>
            </a:r>
            <a:r>
              <a:rPr lang="en" sz="4400">
                <a:solidFill>
                  <a:srgbClr val="4A86E8"/>
                </a:solidFill>
              </a:rPr>
              <a:t>OSI</a:t>
            </a:r>
            <a:endParaRPr sz="4400"/>
          </a:p>
        </p:txBody>
      </p:sp>
      <p:sp>
        <p:nvSpPr>
          <p:cNvPr id="580" name="Google Shape;580;p70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581" name="Google Shape;581;p70"/>
          <p:cNvGraphicFramePr/>
          <p:nvPr/>
        </p:nvGraphicFramePr>
        <p:xfrm>
          <a:off x="952500" y="1749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{4A2EE2AC-803E-4E3C-9774-B99BA99FEB3E}</a:tableStyleId>
              </a:tblPr>
              <a:tblGrid>
                <a:gridCol w="1585000"/>
                <a:gridCol w="5654000"/>
              </a:tblGrid>
              <a:tr h="511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Transporte</a:t>
                      </a:r>
                      <a:endParaRPr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Transporte de dados fim a fim. Fornece um caminho virtual transparente entre um processo em uma máquina da rede com outro processo em outra máquina. </a:t>
                      </a:r>
                      <a:endParaRPr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260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Rede</a:t>
                      </a:r>
                      <a:endParaRPr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Encaminhamento (roteamento) de pacotes pelas várias redes.</a:t>
                      </a:r>
                      <a:endParaRPr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260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Enlace</a:t>
                      </a:r>
                      <a:endParaRPr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Detecção e correção de erros do meio de transmissão.</a:t>
                      </a:r>
                      <a:endParaRPr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378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Física</a:t>
                      </a:r>
                      <a:endParaRPr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Transmissão e recepção dos bits brutos através do meio de transmissão.</a:t>
                      </a:r>
                      <a:endParaRPr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pSp>
        <p:nvGrpSpPr>
          <p:cNvPr id="582" name="Google Shape;582;p70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583" name="Google Shape;583;p70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70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4A86E8"/>
                </a:solidFill>
              </a:rPr>
              <a:t>Internet</a:t>
            </a:r>
            <a:r>
              <a:rPr lang="en" sz="3600"/>
              <a:t>: uma visão detalhada</a:t>
            </a:r>
            <a:endParaRPr sz="3600">
              <a:solidFill>
                <a:srgbClr val="4A86E8"/>
              </a:solidFill>
            </a:endParaRPr>
          </a:p>
        </p:txBody>
      </p:sp>
      <p:sp>
        <p:nvSpPr>
          <p:cNvPr id="103" name="Google Shape;103;p17"/>
          <p:cNvSpPr txBox="1"/>
          <p:nvPr>
            <p:ph idx="1" type="body"/>
          </p:nvPr>
        </p:nvSpPr>
        <p:spPr>
          <a:xfrm>
            <a:off x="922000" y="1809750"/>
            <a:ext cx="50301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Comutadores de pacotes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Encaminham pacotes (pedaços de dados)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Roteadores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Switches</a:t>
            </a:r>
            <a:endParaRPr/>
          </a:p>
        </p:txBody>
      </p:sp>
      <p:sp>
        <p:nvSpPr>
          <p:cNvPr id="104" name="Google Shape;104;p17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5" name="Google Shape;105;p17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8750" y="1687800"/>
            <a:ext cx="2695450" cy="290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8" name="Shape 5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9" name="Google Shape;589;p71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A86E8"/>
                </a:solidFill>
              </a:rPr>
              <a:t>Críticas </a:t>
            </a:r>
            <a:r>
              <a:rPr lang="en" sz="4400"/>
              <a:t>ao </a:t>
            </a:r>
            <a:r>
              <a:rPr lang="en" sz="4400"/>
              <a:t>Modelo OSI</a:t>
            </a:r>
            <a:endParaRPr sz="4400"/>
          </a:p>
        </p:txBody>
      </p:sp>
      <p:sp>
        <p:nvSpPr>
          <p:cNvPr id="590" name="Google Shape;590;p71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91" name="Google Shape;591;p71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592" name="Google Shape;592;p71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71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4" name="Google Shape;594;p71"/>
          <p:cNvSpPr txBox="1"/>
          <p:nvPr>
            <p:ph idx="1" type="body"/>
          </p:nvPr>
        </p:nvSpPr>
        <p:spPr>
          <a:xfrm>
            <a:off x="922000" y="17335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Timing 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Disseminação do modelo TCP/IP ao mesmo tempo que o OSI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Design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Escolha política do formato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Operação ineficiente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Funções repetidas em várias camadas</a:t>
            </a:r>
            <a:endParaRPr sz="1600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8" name="Shape 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9" name="Google Shape;599;p72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A86E8"/>
                </a:solidFill>
              </a:rPr>
              <a:t>Críticas </a:t>
            </a:r>
            <a:r>
              <a:rPr lang="en" sz="4400"/>
              <a:t>ao Modelo OSI</a:t>
            </a:r>
            <a:endParaRPr sz="4400"/>
          </a:p>
        </p:txBody>
      </p:sp>
      <p:sp>
        <p:nvSpPr>
          <p:cNvPr id="600" name="Google Shape;600;p72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01" name="Google Shape;601;p72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602" name="Google Shape;602;p72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72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4" name="Google Shape;604;p72"/>
          <p:cNvSpPr txBox="1"/>
          <p:nvPr>
            <p:ph idx="1" type="body"/>
          </p:nvPr>
        </p:nvSpPr>
        <p:spPr>
          <a:xfrm>
            <a:off x="922000" y="17335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Implementações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Pesadas e lentas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Políticas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Visão acadêmica TCP/IP x Visão Governamental OSI</a:t>
            </a:r>
            <a:endParaRPr sz="1600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8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73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/>
              <a:t>Modelo </a:t>
            </a:r>
            <a:r>
              <a:rPr lang="en" sz="4400">
                <a:solidFill>
                  <a:srgbClr val="4A86E8"/>
                </a:solidFill>
              </a:rPr>
              <a:t>TCP/IP</a:t>
            </a:r>
            <a:endParaRPr sz="4400"/>
          </a:p>
        </p:txBody>
      </p:sp>
      <p:sp>
        <p:nvSpPr>
          <p:cNvPr id="610" name="Google Shape;610;p73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611" name="Google Shape;611;p73"/>
          <p:cNvGraphicFramePr/>
          <p:nvPr/>
        </p:nvGraphicFramePr>
        <p:xfrm>
          <a:off x="952500" y="1749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{4A2EE2AC-803E-4E3C-9774-B99BA99FEB3E}</a:tableStyleId>
              </a:tblPr>
              <a:tblGrid>
                <a:gridCol w="1585000"/>
                <a:gridCol w="5654000"/>
              </a:tblGrid>
              <a:tr h="511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Aplicação</a:t>
                      </a:r>
                      <a:endParaRPr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Nesta camada, estão os protocolos que dão suporte às aplicações dos usuários.</a:t>
                      </a:r>
                      <a:endParaRPr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260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Transporte</a:t>
                      </a:r>
                      <a:endParaRPr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É responsável por prover suporte à camada de aplicação de maneira confiável (ou não), independente dos serviços oferecidos pelas camadas de interface de rede e inter-rede.</a:t>
                      </a:r>
                      <a:endParaRPr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2603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Inter-rede</a:t>
                      </a:r>
                      <a:endParaRPr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O nível inter-rede (Internet) é o responsável pelo envio dos datagramas de um computador para outro</a:t>
                      </a:r>
                      <a:r>
                        <a:rPr lang="en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 </a:t>
                      </a:r>
                      <a:r>
                        <a:rPr lang="en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computador, independente de suas localizações na rede.</a:t>
                      </a:r>
                      <a:endParaRPr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  <a:tr h="3789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Interface de Rede</a:t>
                      </a:r>
                      <a:endParaRPr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Sua função é dar suporte à camada de rede, através dos serviços de acesso físico e lógico ao meio físico.</a:t>
                      </a:r>
                      <a:endParaRPr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pSp>
        <p:nvGrpSpPr>
          <p:cNvPr id="612" name="Google Shape;612;p73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613" name="Google Shape;613;p73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p73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74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rgbClr val="4A86E8"/>
                </a:solidFill>
              </a:rPr>
              <a:t>Críticas </a:t>
            </a:r>
            <a:r>
              <a:rPr lang="en" sz="4000"/>
              <a:t>ao Modelo TCP/IP</a:t>
            </a:r>
            <a:endParaRPr sz="4000"/>
          </a:p>
        </p:txBody>
      </p:sp>
      <p:sp>
        <p:nvSpPr>
          <p:cNvPr id="620" name="Google Shape;620;p74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21" name="Google Shape;621;p74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622" name="Google Shape;622;p74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" name="Google Shape;623;p74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4" name="Google Shape;624;p74"/>
          <p:cNvSpPr txBox="1"/>
          <p:nvPr>
            <p:ph idx="1" type="body"/>
          </p:nvPr>
        </p:nvSpPr>
        <p:spPr>
          <a:xfrm>
            <a:off x="922000" y="17335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Falta distinção entre serviços, interfaces e protocolos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Restrito a modelos exclusivamente TCP/IP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Ausência de distinção entre rede e enlace de dados (físico e lógico)</a:t>
            </a:r>
            <a:endParaRPr sz="1600"/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9" name="Google Shape;629;p75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A86E8"/>
                </a:solidFill>
              </a:rPr>
              <a:t>Protocolos </a:t>
            </a:r>
            <a:r>
              <a:rPr lang="en"/>
              <a:t>de Rede</a:t>
            </a:r>
            <a:endParaRPr sz="4800">
              <a:solidFill>
                <a:srgbClr val="4A86E8"/>
              </a:solidFill>
            </a:endParaRPr>
          </a:p>
        </p:txBody>
      </p:sp>
      <p:sp>
        <p:nvSpPr>
          <p:cNvPr id="630" name="Google Shape;630;p75"/>
          <p:cNvSpPr txBox="1"/>
          <p:nvPr>
            <p:ph idx="1" type="body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Um protocolo define o formato e a ordem das mensagens trocadas entre duas ou mais entidades comunicantes, bem como as ações realizadas na transmissão e/ou no recebimento de uma mensagem ou outro evento.</a:t>
            </a:r>
            <a:endParaRPr/>
          </a:p>
        </p:txBody>
      </p:sp>
      <p:sp>
        <p:nvSpPr>
          <p:cNvPr id="631" name="Google Shape;631;p75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32" name="Google Shape;632;p75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633" name="Google Shape;633;p75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75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9" name="Google Shape;639;p76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Camada de </a:t>
            </a:r>
            <a:r>
              <a:rPr lang="en">
                <a:solidFill>
                  <a:srgbClr val="4A86E8"/>
                </a:solidFill>
              </a:rPr>
              <a:t>Aplicação</a:t>
            </a:r>
            <a:endParaRPr sz="4800">
              <a:solidFill>
                <a:srgbClr val="4A86E8"/>
              </a:solidFill>
            </a:endParaRPr>
          </a:p>
        </p:txBody>
      </p:sp>
      <p:sp>
        <p:nvSpPr>
          <p:cNvPr id="640" name="Google Shape;640;p76"/>
          <p:cNvSpPr txBox="1"/>
          <p:nvPr>
            <p:ph idx="1" type="body"/>
          </p:nvPr>
        </p:nvSpPr>
        <p:spPr>
          <a:xfrm>
            <a:off x="922000" y="18859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Contém serviços de mais alto nível (Correio Eletrônico, Acesso Remoto, Compartilhamento de Arquivos</a:t>
            </a:r>
            <a:r>
              <a:rPr lang="en" sz="1700"/>
              <a:t>)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Abrange aplicações de redes e protocolos de suporte</a:t>
            </a:r>
            <a:endParaRPr sz="1700"/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R</a:t>
            </a:r>
            <a:r>
              <a:rPr lang="en" sz="1700"/>
              <a:t>otinas que são usadas como ferramentas pelas aplicações tradicionais</a:t>
            </a:r>
            <a:endParaRPr sz="1700"/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Protocolos e serviços padronizados de comunicação para as tarefas mais comuns na rede</a:t>
            </a:r>
            <a:endParaRPr sz="1700"/>
          </a:p>
        </p:txBody>
      </p:sp>
      <p:sp>
        <p:nvSpPr>
          <p:cNvPr id="641" name="Google Shape;641;p76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42" name="Google Shape;642;p76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643" name="Google Shape;643;p76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" name="Google Shape;644;p76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77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Camada de </a:t>
            </a:r>
            <a:r>
              <a:rPr lang="en">
                <a:solidFill>
                  <a:srgbClr val="4A86E8"/>
                </a:solidFill>
              </a:rPr>
              <a:t>Aplicação</a:t>
            </a:r>
            <a:endParaRPr sz="4800">
              <a:solidFill>
                <a:srgbClr val="4A86E8"/>
              </a:solidFill>
            </a:endParaRPr>
          </a:p>
        </p:txBody>
      </p:sp>
      <p:sp>
        <p:nvSpPr>
          <p:cNvPr id="650" name="Google Shape;650;p77"/>
          <p:cNvSpPr txBox="1"/>
          <p:nvPr>
            <p:ph idx="1" type="body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DNS - Domain Name System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P</a:t>
            </a:r>
            <a:r>
              <a:rPr lang="en"/>
              <a:t>rovê o serviço de mapeamento de nomes em números IP </a:t>
            </a:r>
            <a:br>
              <a:rPr lang="en"/>
            </a:br>
            <a:r>
              <a:rPr lang="en"/>
              <a:t>(e vice-versa)</a:t>
            </a:r>
            <a:endParaRPr/>
          </a:p>
        </p:txBody>
      </p:sp>
      <p:sp>
        <p:nvSpPr>
          <p:cNvPr id="651" name="Google Shape;651;p77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52" name="Google Shape;652;p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7375" y="2781600"/>
            <a:ext cx="5231499" cy="1732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53" name="Google Shape;653;p77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654" name="Google Shape;654;p77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" name="Google Shape;655;p77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9" name="Shape 6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0" name="Google Shape;660;p78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Camada de </a:t>
            </a:r>
            <a:r>
              <a:rPr lang="en">
                <a:solidFill>
                  <a:srgbClr val="4A86E8"/>
                </a:solidFill>
              </a:rPr>
              <a:t>Aplicação</a:t>
            </a:r>
            <a:endParaRPr sz="4800">
              <a:solidFill>
                <a:srgbClr val="4A86E8"/>
              </a:solidFill>
            </a:endParaRPr>
          </a:p>
        </p:txBody>
      </p:sp>
      <p:sp>
        <p:nvSpPr>
          <p:cNvPr id="661" name="Google Shape;661;p78"/>
          <p:cNvSpPr txBox="1"/>
          <p:nvPr>
            <p:ph idx="1" type="body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Correio Eletrônico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Composição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Transferência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Geração de Relatórios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Exibição de Mensagens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Disposição</a:t>
            </a:r>
            <a:endParaRPr/>
          </a:p>
        </p:txBody>
      </p:sp>
      <p:sp>
        <p:nvSpPr>
          <p:cNvPr id="662" name="Google Shape;662;p78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63" name="Google Shape;663;p78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664" name="Google Shape;664;p78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p78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9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79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Camada de </a:t>
            </a:r>
            <a:r>
              <a:rPr lang="en">
                <a:solidFill>
                  <a:srgbClr val="4A86E8"/>
                </a:solidFill>
              </a:rPr>
              <a:t>Aplicação</a:t>
            </a:r>
            <a:endParaRPr sz="4800">
              <a:solidFill>
                <a:srgbClr val="4A86E8"/>
              </a:solidFill>
            </a:endParaRPr>
          </a:p>
        </p:txBody>
      </p:sp>
      <p:sp>
        <p:nvSpPr>
          <p:cNvPr id="671" name="Google Shape;671;p79"/>
          <p:cNvSpPr txBox="1"/>
          <p:nvPr>
            <p:ph idx="1" type="body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Correio Eletrônico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Protocolo SMTP (Simple Mail Transport Protocol) </a:t>
            </a:r>
            <a:endParaRPr sz="1600"/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Provê o serviço de correio eletrônico;</a:t>
            </a:r>
            <a:endParaRPr sz="1600"/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Conexão porta 25, esperando a comunicação entre as máquinas;</a:t>
            </a:r>
            <a:endParaRPr sz="1600"/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Perdurou durante décadas;</a:t>
            </a:r>
            <a:endParaRPr sz="1600"/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Cliente – servidor devem estar ligados.</a:t>
            </a:r>
            <a:endParaRPr sz="1600"/>
          </a:p>
        </p:txBody>
      </p:sp>
      <p:sp>
        <p:nvSpPr>
          <p:cNvPr id="672" name="Google Shape;672;p79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73" name="Google Shape;673;p79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674" name="Google Shape;674;p79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79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9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80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Camada de </a:t>
            </a:r>
            <a:r>
              <a:rPr lang="en">
                <a:solidFill>
                  <a:srgbClr val="4A86E8"/>
                </a:solidFill>
              </a:rPr>
              <a:t>Aplicação</a:t>
            </a:r>
            <a:endParaRPr sz="4800">
              <a:solidFill>
                <a:srgbClr val="4A86E8"/>
              </a:solidFill>
            </a:endParaRPr>
          </a:p>
        </p:txBody>
      </p:sp>
      <p:sp>
        <p:nvSpPr>
          <p:cNvPr id="681" name="Google Shape;681;p80"/>
          <p:cNvSpPr txBox="1"/>
          <p:nvPr>
            <p:ph idx="1" type="body"/>
          </p:nvPr>
        </p:nvSpPr>
        <p:spPr>
          <a:xfrm>
            <a:off x="922000" y="1885950"/>
            <a:ext cx="72777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Correio Eletrônico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Protocolo </a:t>
            </a:r>
            <a:r>
              <a:rPr lang="en" sz="1600"/>
              <a:t>POP3 (Post Office Protocol):</a:t>
            </a:r>
            <a:endParaRPr sz="1600"/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Não há a necessidade de cliente e servidor estarem ligados;</a:t>
            </a:r>
            <a:endParaRPr sz="1600"/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Cópia em Servidor ISP (Provedor de Serviços de Internet);</a:t>
            </a:r>
            <a:endParaRPr sz="1600"/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Exclusão de mensagens.</a:t>
            </a:r>
            <a:endParaRPr sz="1600"/>
          </a:p>
        </p:txBody>
      </p:sp>
      <p:sp>
        <p:nvSpPr>
          <p:cNvPr id="682" name="Google Shape;682;p80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83" name="Google Shape;683;p80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684" name="Google Shape;684;p80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80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4A86E8"/>
                </a:solidFill>
              </a:rPr>
              <a:t>Internet</a:t>
            </a:r>
            <a:r>
              <a:rPr lang="en" sz="3600"/>
              <a:t>: uma visão detalhada</a:t>
            </a:r>
            <a:endParaRPr sz="3600">
              <a:solidFill>
                <a:srgbClr val="4A86E8"/>
              </a:solidFill>
            </a:endParaRPr>
          </a:p>
        </p:txBody>
      </p:sp>
      <p:sp>
        <p:nvSpPr>
          <p:cNvPr id="112" name="Google Shape;112;p18"/>
          <p:cNvSpPr txBox="1"/>
          <p:nvPr>
            <p:ph idx="1" type="body"/>
          </p:nvPr>
        </p:nvSpPr>
        <p:spPr>
          <a:xfrm>
            <a:off x="922000" y="1809750"/>
            <a:ext cx="50757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Ligações de comunicação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Fibra, cobre, rádio, satélite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Taxa de transmissão: largura de banda</a:t>
            </a:r>
            <a:endParaRPr/>
          </a:p>
        </p:txBody>
      </p:sp>
      <p:sp>
        <p:nvSpPr>
          <p:cNvPr id="113" name="Google Shape;113;p18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4" name="Google Shape;114;p18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8050" y="1596975"/>
            <a:ext cx="2746349" cy="2993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9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81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Camada de </a:t>
            </a:r>
            <a:r>
              <a:rPr lang="en">
                <a:solidFill>
                  <a:srgbClr val="4A86E8"/>
                </a:solidFill>
              </a:rPr>
              <a:t>Aplicação</a:t>
            </a:r>
            <a:endParaRPr sz="4800">
              <a:solidFill>
                <a:srgbClr val="4A86E8"/>
              </a:solidFill>
            </a:endParaRPr>
          </a:p>
        </p:txBody>
      </p:sp>
      <p:sp>
        <p:nvSpPr>
          <p:cNvPr id="691" name="Google Shape;691;p81"/>
          <p:cNvSpPr txBox="1"/>
          <p:nvPr>
            <p:ph idx="1" type="body"/>
          </p:nvPr>
        </p:nvSpPr>
        <p:spPr>
          <a:xfrm>
            <a:off x="922000" y="1885950"/>
            <a:ext cx="72777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Correio Eletrônico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Protocolo </a:t>
            </a:r>
            <a:r>
              <a:rPr lang="en" sz="1600"/>
              <a:t>IMAP:</a:t>
            </a:r>
            <a:endParaRPr sz="1600"/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Acabou com o problema de exclusão;</a:t>
            </a:r>
            <a:endParaRPr sz="1600"/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Mensagens por tempo indeterminado.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Webmail:</a:t>
            </a:r>
            <a:endParaRPr sz="1600"/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Porta 25;</a:t>
            </a:r>
            <a:endParaRPr sz="1600"/>
          </a:p>
          <a:p>
            <a:pPr indent="-3302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" sz="1600"/>
              <a:t>Diversos sites de e-mail.</a:t>
            </a:r>
            <a:endParaRPr sz="1600"/>
          </a:p>
        </p:txBody>
      </p:sp>
      <p:sp>
        <p:nvSpPr>
          <p:cNvPr id="692" name="Google Shape;692;p81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693" name="Google Shape;693;p81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694" name="Google Shape;694;p81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81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9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0" name="Google Shape;700;p82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Camada de </a:t>
            </a:r>
            <a:r>
              <a:rPr lang="en">
                <a:solidFill>
                  <a:srgbClr val="4A86E8"/>
                </a:solidFill>
              </a:rPr>
              <a:t>Aplicação</a:t>
            </a:r>
            <a:endParaRPr sz="4800">
              <a:solidFill>
                <a:srgbClr val="4A86E8"/>
              </a:solidFill>
            </a:endParaRPr>
          </a:p>
        </p:txBody>
      </p:sp>
      <p:sp>
        <p:nvSpPr>
          <p:cNvPr id="701" name="Google Shape;701;p82"/>
          <p:cNvSpPr txBox="1"/>
          <p:nvPr>
            <p:ph idx="1" type="body"/>
          </p:nvPr>
        </p:nvSpPr>
        <p:spPr>
          <a:xfrm>
            <a:off x="922000" y="1885950"/>
            <a:ext cx="72777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Web (WWW - World Wide Web)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Acesso a milhares de páginas;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Um dos recursos mais utilizados;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Advento da internet;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Utiliza-se de arquivos multimídia.</a:t>
            </a:r>
            <a:endParaRPr sz="1600"/>
          </a:p>
        </p:txBody>
      </p:sp>
      <p:sp>
        <p:nvSpPr>
          <p:cNvPr id="702" name="Google Shape;702;p82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03" name="Google Shape;703;p82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704" name="Google Shape;704;p82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82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9" name="Shape 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0" name="Google Shape;710;p83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Camada de </a:t>
            </a:r>
            <a:r>
              <a:rPr lang="en">
                <a:solidFill>
                  <a:srgbClr val="4A86E8"/>
                </a:solidFill>
              </a:rPr>
              <a:t>Aplicação</a:t>
            </a:r>
            <a:endParaRPr sz="4800">
              <a:solidFill>
                <a:srgbClr val="4A86E8"/>
              </a:solidFill>
            </a:endParaRPr>
          </a:p>
        </p:txBody>
      </p:sp>
      <p:sp>
        <p:nvSpPr>
          <p:cNvPr id="711" name="Google Shape;711;p83"/>
          <p:cNvSpPr txBox="1"/>
          <p:nvPr>
            <p:ph idx="1" type="body"/>
          </p:nvPr>
        </p:nvSpPr>
        <p:spPr>
          <a:xfrm>
            <a:off x="922000" y="1885950"/>
            <a:ext cx="72777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Outros protocolos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TELNET (Terminal Network Protocol): provê o serviço de terminal remoto através da rede;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SSH (Secure Shell Protocol): provê o serviço de terminal remoto através da rede, com transferência de dados criptografados;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FTP (File Transfer Protocol): provê o serviço de transferência de arquivos;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SNMP (Simple Network Management Protocol): provê o serviço de gerenciamento de equipamentos de forma remota.</a:t>
            </a:r>
            <a:endParaRPr sz="1400"/>
          </a:p>
        </p:txBody>
      </p:sp>
      <p:sp>
        <p:nvSpPr>
          <p:cNvPr id="712" name="Google Shape;712;p83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13" name="Google Shape;713;p83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714" name="Google Shape;714;p83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83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p84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Camada de </a:t>
            </a:r>
            <a:r>
              <a:rPr lang="en">
                <a:solidFill>
                  <a:srgbClr val="4A86E8"/>
                </a:solidFill>
              </a:rPr>
              <a:t>Aplicação</a:t>
            </a:r>
            <a:endParaRPr sz="4800">
              <a:solidFill>
                <a:srgbClr val="4A86E8"/>
              </a:solidFill>
            </a:endParaRPr>
          </a:p>
        </p:txBody>
      </p:sp>
      <p:sp>
        <p:nvSpPr>
          <p:cNvPr id="721" name="Google Shape;721;p84"/>
          <p:cNvSpPr txBox="1"/>
          <p:nvPr>
            <p:ph idx="1" type="body"/>
          </p:nvPr>
        </p:nvSpPr>
        <p:spPr>
          <a:xfrm>
            <a:off x="922000" y="1885950"/>
            <a:ext cx="72777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Outros protocolos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DHCP (Dynamic Host Configuration Protocol): distribui e gerencia endereços IP, gateway, máscaras, entre outros recursos necessários a operação e configuração de uma rede de computadores;</a:t>
            </a:r>
            <a:endParaRPr sz="1400"/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SSH (Secure Shell): permite a conexão segura (criptografada) a outro computador (da mesma rede ou de outra rede distinta) e o controle (dependendo do nível de acesso e privilégios) remoto.</a:t>
            </a:r>
            <a:endParaRPr sz="1400"/>
          </a:p>
        </p:txBody>
      </p:sp>
      <p:sp>
        <p:nvSpPr>
          <p:cNvPr id="722" name="Google Shape;722;p84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23" name="Google Shape;723;p84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724" name="Google Shape;724;p84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" name="Google Shape;725;p84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85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Camada de </a:t>
            </a:r>
            <a:r>
              <a:rPr lang="en" sz="4600">
                <a:solidFill>
                  <a:srgbClr val="4A86E8"/>
                </a:solidFill>
              </a:rPr>
              <a:t>Transporte</a:t>
            </a:r>
            <a:endParaRPr sz="4600">
              <a:solidFill>
                <a:srgbClr val="4A86E8"/>
              </a:solidFill>
            </a:endParaRPr>
          </a:p>
        </p:txBody>
      </p:sp>
      <p:sp>
        <p:nvSpPr>
          <p:cNvPr id="731" name="Google Shape;731;p85"/>
          <p:cNvSpPr txBox="1"/>
          <p:nvPr>
            <p:ph idx="1" type="body"/>
          </p:nvPr>
        </p:nvSpPr>
        <p:spPr>
          <a:xfrm>
            <a:off x="922000" y="1885950"/>
            <a:ext cx="72777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Oferece serviços de transferência de dados fim-a-fim entre aplicações (comunicação lógica)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Na recepção da mensagem e endereço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Divide a mensagem em segmentos de tamanho compatível com as especificações da camada de transporte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Acrescenta números de sequência aos segmentos</a:t>
            </a:r>
            <a:endParaRPr sz="16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Anexa o endereço destinatário</a:t>
            </a:r>
            <a:endParaRPr sz="1600"/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732" name="Google Shape;732;p85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33" name="Google Shape;733;p85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734" name="Google Shape;734;p85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" name="Google Shape;735;p85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p86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Camada de </a:t>
            </a:r>
            <a:r>
              <a:rPr lang="en" sz="4600">
                <a:solidFill>
                  <a:srgbClr val="4A86E8"/>
                </a:solidFill>
              </a:rPr>
              <a:t>Transporte</a:t>
            </a:r>
            <a:endParaRPr sz="4600">
              <a:solidFill>
                <a:srgbClr val="4A86E8"/>
              </a:solidFill>
            </a:endParaRPr>
          </a:p>
        </p:txBody>
      </p:sp>
      <p:sp>
        <p:nvSpPr>
          <p:cNvPr id="741" name="Google Shape;741;p86"/>
          <p:cNvSpPr txBox="1"/>
          <p:nvPr>
            <p:ph idx="1" type="body"/>
          </p:nvPr>
        </p:nvSpPr>
        <p:spPr>
          <a:xfrm>
            <a:off x="922000" y="1885950"/>
            <a:ext cx="72777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Controle de Congestionamento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Recebe assistência da Camada de Redes;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Controle de Congestionamento fim-a-fim</a:t>
            </a:r>
            <a:endParaRPr/>
          </a:p>
          <a:p>
            <a:pPr indent="-3429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/>
              <a:t>Caso seja percebido o congestionamento, é limitado a taxa de envio dos dados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2" name="Google Shape;742;p86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43" name="Google Shape;743;p86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744" name="Google Shape;744;p86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86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87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Camada de </a:t>
            </a:r>
            <a:r>
              <a:rPr lang="en" sz="4600">
                <a:solidFill>
                  <a:srgbClr val="4A86E8"/>
                </a:solidFill>
              </a:rPr>
              <a:t>Transporte</a:t>
            </a:r>
            <a:endParaRPr sz="4600">
              <a:solidFill>
                <a:srgbClr val="4A86E8"/>
              </a:solidFill>
            </a:endParaRPr>
          </a:p>
        </p:txBody>
      </p:sp>
      <p:sp>
        <p:nvSpPr>
          <p:cNvPr id="751" name="Google Shape;751;p87"/>
          <p:cNvSpPr txBox="1"/>
          <p:nvPr>
            <p:ph idx="1" type="body"/>
          </p:nvPr>
        </p:nvSpPr>
        <p:spPr>
          <a:xfrm>
            <a:off x="922000" y="1885950"/>
            <a:ext cx="72777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TCP (Transmission Control Protocol)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Forma, juntamente com IP o par TCP/IP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Realiza funções de transporte:</a:t>
            </a:r>
            <a:endParaRPr/>
          </a:p>
          <a:p>
            <a:pPr indent="-3429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/>
              <a:t>Decomposição das mensagens em pacotes</a:t>
            </a:r>
            <a:endParaRPr/>
          </a:p>
          <a:p>
            <a:pPr indent="-3429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/>
              <a:t>Numeração dos pacotes</a:t>
            </a:r>
            <a:endParaRPr/>
          </a:p>
          <a:p>
            <a:pPr indent="-342900" lvl="2" marL="13716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</a:pPr>
            <a:r>
              <a:rPr lang="en"/>
              <a:t>Controle de erros de transmissão</a:t>
            </a:r>
            <a:endParaRPr/>
          </a:p>
        </p:txBody>
      </p:sp>
      <p:sp>
        <p:nvSpPr>
          <p:cNvPr id="752" name="Google Shape;752;p87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53" name="Google Shape;753;p87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754" name="Google Shape;754;p87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87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9" name="Shape 7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0" name="Google Shape;760;p88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Camada de </a:t>
            </a:r>
            <a:r>
              <a:rPr lang="en" sz="4600">
                <a:solidFill>
                  <a:srgbClr val="4A86E8"/>
                </a:solidFill>
              </a:rPr>
              <a:t>Transporte</a:t>
            </a:r>
            <a:endParaRPr sz="4600">
              <a:solidFill>
                <a:srgbClr val="4A86E8"/>
              </a:solidFill>
            </a:endParaRPr>
          </a:p>
        </p:txBody>
      </p:sp>
      <p:sp>
        <p:nvSpPr>
          <p:cNvPr id="761" name="Google Shape;761;p88"/>
          <p:cNvSpPr txBox="1"/>
          <p:nvPr>
            <p:ph idx="1" type="body"/>
          </p:nvPr>
        </p:nvSpPr>
        <p:spPr>
          <a:xfrm>
            <a:off x="922000" y="1885950"/>
            <a:ext cx="72777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UDP (User Datagram Protocol)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Modo sem conexão e possui funcionalidades bem mais simplificadas que o TCP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Para o uso em redes de alta qualidade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2" name="Google Shape;762;p88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63" name="Google Shape;763;p88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764" name="Google Shape;764;p88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88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89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Camada de </a:t>
            </a:r>
            <a:r>
              <a:rPr lang="en" sz="4600">
                <a:solidFill>
                  <a:srgbClr val="4A86E8"/>
                </a:solidFill>
              </a:rPr>
              <a:t>Rede</a:t>
            </a:r>
            <a:endParaRPr sz="4600">
              <a:solidFill>
                <a:srgbClr val="4A86E8"/>
              </a:solidFill>
            </a:endParaRPr>
          </a:p>
        </p:txBody>
      </p:sp>
      <p:sp>
        <p:nvSpPr>
          <p:cNvPr id="771" name="Google Shape;771;p89"/>
          <p:cNvSpPr txBox="1"/>
          <p:nvPr>
            <p:ph idx="1" type="body"/>
          </p:nvPr>
        </p:nvSpPr>
        <p:spPr>
          <a:xfrm>
            <a:off x="922000" y="1885950"/>
            <a:ext cx="72777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Serviços e protocolos asseguram o poder de conectividade da Internet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Realiza a interconexão entre diversas redes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2" name="Google Shape;772;p89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73" name="Google Shape;773;p89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774" name="Google Shape;774;p89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89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0" name="Google Shape;780;p90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Camada de </a:t>
            </a:r>
            <a:r>
              <a:rPr lang="en" sz="4600">
                <a:solidFill>
                  <a:srgbClr val="4A86E8"/>
                </a:solidFill>
              </a:rPr>
              <a:t>Rede</a:t>
            </a:r>
            <a:endParaRPr sz="4600">
              <a:solidFill>
                <a:srgbClr val="4A86E8"/>
              </a:solidFill>
            </a:endParaRPr>
          </a:p>
        </p:txBody>
      </p:sp>
      <p:sp>
        <p:nvSpPr>
          <p:cNvPr id="781" name="Google Shape;781;p90"/>
          <p:cNvSpPr txBox="1"/>
          <p:nvPr>
            <p:ph idx="1" type="body"/>
          </p:nvPr>
        </p:nvSpPr>
        <p:spPr>
          <a:xfrm>
            <a:off x="922000" y="1885950"/>
            <a:ext cx="72777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Protocolo IP (Internet Protocol)</a:t>
            </a:r>
            <a:endParaRPr sz="1700"/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Implementa um serviço de comunicação sem conexão, baseado em comutação de mensagens</a:t>
            </a:r>
            <a:endParaRPr sz="1700"/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Implementa um mecanismo de roteamento das mensagens</a:t>
            </a:r>
            <a:endParaRPr sz="1700"/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Permite que programas de aplicação troquem informações mesmo que estejam executando em estações conectadas a redes completamente diferentes</a:t>
            </a:r>
            <a:endParaRPr sz="1700"/>
          </a:p>
        </p:txBody>
      </p:sp>
      <p:sp>
        <p:nvSpPr>
          <p:cNvPr id="782" name="Google Shape;782;p90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83" name="Google Shape;783;p90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784" name="Google Shape;784;p90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90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4A86E8"/>
                </a:solidFill>
              </a:rPr>
              <a:t>Internet</a:t>
            </a:r>
            <a:r>
              <a:rPr lang="en" sz="3600"/>
              <a:t>: uma visão detalhada</a:t>
            </a:r>
            <a:endParaRPr sz="3600">
              <a:solidFill>
                <a:srgbClr val="4A86E8"/>
              </a:solidFill>
            </a:endParaRPr>
          </a:p>
        </p:txBody>
      </p:sp>
      <p:sp>
        <p:nvSpPr>
          <p:cNvPr id="121" name="Google Shape;121;p19"/>
          <p:cNvSpPr txBox="1"/>
          <p:nvPr>
            <p:ph idx="1" type="body"/>
          </p:nvPr>
        </p:nvSpPr>
        <p:spPr>
          <a:xfrm>
            <a:off x="922000" y="1809750"/>
            <a:ext cx="51462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Redes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Coleções de dispositivos, roteadores e links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Gerenciadas por organizações</a:t>
            </a:r>
            <a:endParaRPr/>
          </a:p>
        </p:txBody>
      </p:sp>
      <p:sp>
        <p:nvSpPr>
          <p:cNvPr id="122" name="Google Shape;122;p19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3" name="Google Shape;123;p19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24" name="Google Shape;12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73925" y="1703325"/>
            <a:ext cx="2560275" cy="288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9" name="Shape 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0" name="Google Shape;790;p91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Camada de </a:t>
            </a:r>
            <a:r>
              <a:rPr lang="en" sz="4600">
                <a:solidFill>
                  <a:srgbClr val="4A86E8"/>
                </a:solidFill>
              </a:rPr>
              <a:t>Enlace</a:t>
            </a:r>
            <a:endParaRPr sz="4600">
              <a:solidFill>
                <a:srgbClr val="4A86E8"/>
              </a:solidFill>
            </a:endParaRPr>
          </a:p>
        </p:txBody>
      </p:sp>
      <p:sp>
        <p:nvSpPr>
          <p:cNvPr id="791" name="Google Shape;791;p91"/>
          <p:cNvSpPr txBox="1"/>
          <p:nvPr>
            <p:ph idx="1" type="body"/>
          </p:nvPr>
        </p:nvSpPr>
        <p:spPr>
          <a:xfrm>
            <a:off x="922000" y="1885950"/>
            <a:ext cx="72777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Fornece uma interface de serviços a camada de rede;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Tratamento de erros e fluxo de dados;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Serviços Oferecidos:</a:t>
            </a:r>
            <a:endParaRPr sz="1700"/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Enquadramento de dados: Isolam datagramas da camada de rede dentro de um quadro da camada de enlace;</a:t>
            </a:r>
            <a:endParaRPr sz="1700"/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Acesso ao enlace: há um protocolo de controle de acesso, que especifica regras de transmissão pelo enlace.</a:t>
            </a:r>
            <a:endParaRPr sz="1700"/>
          </a:p>
        </p:txBody>
      </p:sp>
      <p:sp>
        <p:nvSpPr>
          <p:cNvPr id="792" name="Google Shape;792;p91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793" name="Google Shape;793;p91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794" name="Google Shape;794;p91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91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9" name="Shape 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0" name="Google Shape;800;p92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Camada de </a:t>
            </a:r>
            <a:r>
              <a:rPr lang="en" sz="4600">
                <a:solidFill>
                  <a:srgbClr val="4A86E8"/>
                </a:solidFill>
              </a:rPr>
              <a:t>Enlace</a:t>
            </a:r>
            <a:endParaRPr sz="4600">
              <a:solidFill>
                <a:srgbClr val="4A86E8"/>
              </a:solidFill>
            </a:endParaRPr>
          </a:p>
        </p:txBody>
      </p:sp>
      <p:sp>
        <p:nvSpPr>
          <p:cNvPr id="801" name="Google Shape;801;p92"/>
          <p:cNvSpPr txBox="1"/>
          <p:nvPr>
            <p:ph idx="1" type="body"/>
          </p:nvPr>
        </p:nvSpPr>
        <p:spPr>
          <a:xfrm>
            <a:off x="922000" y="1885950"/>
            <a:ext cx="72777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Serviços Oferecidos:</a:t>
            </a:r>
            <a:endParaRPr sz="1700"/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Entrega confiável e controle de fluxo: fornece um serviço confiável de entrega garantindo o transporte sem erro, tratando e controlando o fluxo;</a:t>
            </a:r>
            <a:endParaRPr sz="1700"/>
          </a:p>
          <a:p>
            <a:pPr indent="-3365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Detecção e correção de erros: Fornecem mecanismos de detecção e correção de erros no momento da transmissão.</a:t>
            </a:r>
            <a:endParaRPr sz="1700"/>
          </a:p>
        </p:txBody>
      </p:sp>
      <p:sp>
        <p:nvSpPr>
          <p:cNvPr id="802" name="Google Shape;802;p92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03" name="Google Shape;803;p92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804" name="Google Shape;804;p92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92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p93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600"/>
              <a:t>Camada </a:t>
            </a:r>
            <a:r>
              <a:rPr lang="en" sz="4600">
                <a:solidFill>
                  <a:srgbClr val="4A86E8"/>
                </a:solidFill>
              </a:rPr>
              <a:t>Física</a:t>
            </a:r>
            <a:endParaRPr sz="4600">
              <a:solidFill>
                <a:srgbClr val="4A86E8"/>
              </a:solidFill>
            </a:endParaRPr>
          </a:p>
        </p:txBody>
      </p:sp>
      <p:sp>
        <p:nvSpPr>
          <p:cNvPr id="811" name="Google Shape;811;p93"/>
          <p:cNvSpPr txBox="1"/>
          <p:nvPr>
            <p:ph idx="1" type="body"/>
          </p:nvPr>
        </p:nvSpPr>
        <p:spPr>
          <a:xfrm>
            <a:off x="922000" y="1885950"/>
            <a:ext cx="72777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Não define um padrão próprio de protocolo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O objetivo é acomodar os diversos tipos de rede existentes</a:t>
            </a:r>
            <a:endParaRPr sz="1700"/>
          </a:p>
          <a:p>
            <a:pPr indent="-3365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É possível utilizar padrões de redes locais ou protocolos proprietários</a:t>
            </a:r>
            <a:endParaRPr sz="1700"/>
          </a:p>
        </p:txBody>
      </p:sp>
      <p:sp>
        <p:nvSpPr>
          <p:cNvPr id="812" name="Google Shape;812;p93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813" name="Google Shape;813;p93"/>
          <p:cNvGrpSpPr/>
          <p:nvPr/>
        </p:nvGrpSpPr>
        <p:grpSpPr>
          <a:xfrm>
            <a:off x="7964730" y="329098"/>
            <a:ext cx="977040" cy="722851"/>
            <a:chOff x="5255200" y="3006475"/>
            <a:chExt cx="511700" cy="378575"/>
          </a:xfrm>
        </p:grpSpPr>
        <p:sp>
          <p:nvSpPr>
            <p:cNvPr id="814" name="Google Shape;814;p93"/>
            <p:cNvSpPr/>
            <p:nvPr/>
          </p:nvSpPr>
          <p:spPr>
            <a:xfrm>
              <a:off x="5255200" y="3006475"/>
              <a:ext cx="349900" cy="349875"/>
            </a:xfrm>
            <a:custGeom>
              <a:rect b="b" l="l" r="r" t="t"/>
              <a:pathLst>
                <a:path extrusionOk="0" h="13995" w="13996">
                  <a:moveTo>
                    <a:pt x="6986" y="4714"/>
                  </a:moveTo>
                  <a:lnTo>
                    <a:pt x="7206" y="4738"/>
                  </a:lnTo>
                  <a:lnTo>
                    <a:pt x="7425" y="4763"/>
                  </a:lnTo>
                  <a:lnTo>
                    <a:pt x="7645" y="4812"/>
                  </a:lnTo>
                  <a:lnTo>
                    <a:pt x="7841" y="4885"/>
                  </a:lnTo>
                  <a:lnTo>
                    <a:pt x="8060" y="4983"/>
                  </a:lnTo>
                  <a:lnTo>
                    <a:pt x="8256" y="5105"/>
                  </a:lnTo>
                  <a:lnTo>
                    <a:pt x="8427" y="5227"/>
                  </a:lnTo>
                  <a:lnTo>
                    <a:pt x="8598" y="5398"/>
                  </a:lnTo>
                  <a:lnTo>
                    <a:pt x="8769" y="5569"/>
                  </a:lnTo>
                  <a:lnTo>
                    <a:pt x="8891" y="5740"/>
                  </a:lnTo>
                  <a:lnTo>
                    <a:pt x="9013" y="5935"/>
                  </a:lnTo>
                  <a:lnTo>
                    <a:pt x="9111" y="6155"/>
                  </a:lnTo>
                  <a:lnTo>
                    <a:pt x="9184" y="6350"/>
                  </a:lnTo>
                  <a:lnTo>
                    <a:pt x="9233" y="6570"/>
                  </a:lnTo>
                  <a:lnTo>
                    <a:pt x="9257" y="6790"/>
                  </a:lnTo>
                  <a:lnTo>
                    <a:pt x="9257" y="7010"/>
                  </a:lnTo>
                  <a:lnTo>
                    <a:pt x="9257" y="7229"/>
                  </a:lnTo>
                  <a:lnTo>
                    <a:pt x="9233" y="7425"/>
                  </a:lnTo>
                  <a:lnTo>
                    <a:pt x="9184" y="7645"/>
                  </a:lnTo>
                  <a:lnTo>
                    <a:pt x="9111" y="7864"/>
                  </a:lnTo>
                  <a:lnTo>
                    <a:pt x="9013" y="8060"/>
                  </a:lnTo>
                  <a:lnTo>
                    <a:pt x="8891" y="8255"/>
                  </a:lnTo>
                  <a:lnTo>
                    <a:pt x="8769" y="8451"/>
                  </a:lnTo>
                  <a:lnTo>
                    <a:pt x="8598" y="8622"/>
                  </a:lnTo>
                  <a:lnTo>
                    <a:pt x="8427" y="8768"/>
                  </a:lnTo>
                  <a:lnTo>
                    <a:pt x="8256" y="8915"/>
                  </a:lnTo>
                  <a:lnTo>
                    <a:pt x="8060" y="9012"/>
                  </a:lnTo>
                  <a:lnTo>
                    <a:pt x="7841" y="9110"/>
                  </a:lnTo>
                  <a:lnTo>
                    <a:pt x="7645" y="9183"/>
                  </a:lnTo>
                  <a:lnTo>
                    <a:pt x="7425" y="9232"/>
                  </a:lnTo>
                  <a:lnTo>
                    <a:pt x="7206" y="9257"/>
                  </a:lnTo>
                  <a:lnTo>
                    <a:pt x="6986" y="9281"/>
                  </a:lnTo>
                  <a:lnTo>
                    <a:pt x="6766" y="9257"/>
                  </a:lnTo>
                  <a:lnTo>
                    <a:pt x="6546" y="9232"/>
                  </a:lnTo>
                  <a:lnTo>
                    <a:pt x="6351" y="9183"/>
                  </a:lnTo>
                  <a:lnTo>
                    <a:pt x="6131" y="9110"/>
                  </a:lnTo>
                  <a:lnTo>
                    <a:pt x="5936" y="9012"/>
                  </a:lnTo>
                  <a:lnTo>
                    <a:pt x="5740" y="8915"/>
                  </a:lnTo>
                  <a:lnTo>
                    <a:pt x="5545" y="8768"/>
                  </a:lnTo>
                  <a:lnTo>
                    <a:pt x="5374" y="8622"/>
                  </a:lnTo>
                  <a:lnTo>
                    <a:pt x="5227" y="8451"/>
                  </a:lnTo>
                  <a:lnTo>
                    <a:pt x="5081" y="8255"/>
                  </a:lnTo>
                  <a:lnTo>
                    <a:pt x="4983" y="8060"/>
                  </a:lnTo>
                  <a:lnTo>
                    <a:pt x="4885" y="7864"/>
                  </a:lnTo>
                  <a:lnTo>
                    <a:pt x="4812" y="7645"/>
                  </a:lnTo>
                  <a:lnTo>
                    <a:pt x="4763" y="7425"/>
                  </a:lnTo>
                  <a:lnTo>
                    <a:pt x="4714" y="7229"/>
                  </a:lnTo>
                  <a:lnTo>
                    <a:pt x="4714" y="7010"/>
                  </a:lnTo>
                  <a:lnTo>
                    <a:pt x="4714" y="6790"/>
                  </a:lnTo>
                  <a:lnTo>
                    <a:pt x="4763" y="6570"/>
                  </a:lnTo>
                  <a:lnTo>
                    <a:pt x="4812" y="6350"/>
                  </a:lnTo>
                  <a:lnTo>
                    <a:pt x="4885" y="6155"/>
                  </a:lnTo>
                  <a:lnTo>
                    <a:pt x="4983" y="5935"/>
                  </a:lnTo>
                  <a:lnTo>
                    <a:pt x="5081" y="5740"/>
                  </a:lnTo>
                  <a:lnTo>
                    <a:pt x="5227" y="5569"/>
                  </a:lnTo>
                  <a:lnTo>
                    <a:pt x="5374" y="5398"/>
                  </a:lnTo>
                  <a:lnTo>
                    <a:pt x="5545" y="5227"/>
                  </a:lnTo>
                  <a:lnTo>
                    <a:pt x="5740" y="5105"/>
                  </a:lnTo>
                  <a:lnTo>
                    <a:pt x="5936" y="4983"/>
                  </a:lnTo>
                  <a:lnTo>
                    <a:pt x="6131" y="4885"/>
                  </a:lnTo>
                  <a:lnTo>
                    <a:pt x="6351" y="4812"/>
                  </a:lnTo>
                  <a:lnTo>
                    <a:pt x="6546" y="4763"/>
                  </a:lnTo>
                  <a:lnTo>
                    <a:pt x="6766" y="4738"/>
                  </a:lnTo>
                  <a:lnTo>
                    <a:pt x="6986" y="4714"/>
                  </a:lnTo>
                  <a:close/>
                  <a:moveTo>
                    <a:pt x="6497" y="0"/>
                  </a:moveTo>
                  <a:lnTo>
                    <a:pt x="6375" y="25"/>
                  </a:lnTo>
                  <a:lnTo>
                    <a:pt x="6253" y="49"/>
                  </a:lnTo>
                  <a:lnTo>
                    <a:pt x="6131" y="122"/>
                  </a:lnTo>
                  <a:lnTo>
                    <a:pt x="6033" y="196"/>
                  </a:lnTo>
                  <a:lnTo>
                    <a:pt x="5936" y="293"/>
                  </a:lnTo>
                  <a:lnTo>
                    <a:pt x="5862" y="391"/>
                  </a:lnTo>
                  <a:lnTo>
                    <a:pt x="5813" y="513"/>
                  </a:lnTo>
                  <a:lnTo>
                    <a:pt x="5789" y="635"/>
                  </a:lnTo>
                  <a:lnTo>
                    <a:pt x="5618" y="2076"/>
                  </a:lnTo>
                  <a:lnTo>
                    <a:pt x="5325" y="2174"/>
                  </a:lnTo>
                  <a:lnTo>
                    <a:pt x="5032" y="2296"/>
                  </a:lnTo>
                  <a:lnTo>
                    <a:pt x="4763" y="2418"/>
                  </a:lnTo>
                  <a:lnTo>
                    <a:pt x="4495" y="2565"/>
                  </a:lnTo>
                  <a:lnTo>
                    <a:pt x="3347" y="1661"/>
                  </a:lnTo>
                  <a:lnTo>
                    <a:pt x="3225" y="1588"/>
                  </a:lnTo>
                  <a:lnTo>
                    <a:pt x="3103" y="1539"/>
                  </a:lnTo>
                  <a:lnTo>
                    <a:pt x="2980" y="1514"/>
                  </a:lnTo>
                  <a:lnTo>
                    <a:pt x="2736" y="1514"/>
                  </a:lnTo>
                  <a:lnTo>
                    <a:pt x="2590" y="1563"/>
                  </a:lnTo>
                  <a:lnTo>
                    <a:pt x="2492" y="1637"/>
                  </a:lnTo>
                  <a:lnTo>
                    <a:pt x="2394" y="1710"/>
                  </a:lnTo>
                  <a:lnTo>
                    <a:pt x="1710" y="2394"/>
                  </a:lnTo>
                  <a:lnTo>
                    <a:pt x="1613" y="2491"/>
                  </a:lnTo>
                  <a:lnTo>
                    <a:pt x="1564" y="2614"/>
                  </a:lnTo>
                  <a:lnTo>
                    <a:pt x="1515" y="2736"/>
                  </a:lnTo>
                  <a:lnTo>
                    <a:pt x="1491" y="2858"/>
                  </a:lnTo>
                  <a:lnTo>
                    <a:pt x="1491" y="3004"/>
                  </a:lnTo>
                  <a:lnTo>
                    <a:pt x="1515" y="3126"/>
                  </a:lnTo>
                  <a:lnTo>
                    <a:pt x="1564" y="3249"/>
                  </a:lnTo>
                  <a:lnTo>
                    <a:pt x="1637" y="3346"/>
                  </a:lnTo>
                  <a:lnTo>
                    <a:pt x="2541" y="4494"/>
                  </a:lnTo>
                  <a:lnTo>
                    <a:pt x="2394" y="4763"/>
                  </a:lnTo>
                  <a:lnTo>
                    <a:pt x="2272" y="5056"/>
                  </a:lnTo>
                  <a:lnTo>
                    <a:pt x="2174" y="5349"/>
                  </a:lnTo>
                  <a:lnTo>
                    <a:pt x="2077" y="5642"/>
                  </a:lnTo>
                  <a:lnTo>
                    <a:pt x="636" y="5789"/>
                  </a:lnTo>
                  <a:lnTo>
                    <a:pt x="514" y="5837"/>
                  </a:lnTo>
                  <a:lnTo>
                    <a:pt x="392" y="5886"/>
                  </a:lnTo>
                  <a:lnTo>
                    <a:pt x="269" y="5959"/>
                  </a:lnTo>
                  <a:lnTo>
                    <a:pt x="172" y="6033"/>
                  </a:lnTo>
                  <a:lnTo>
                    <a:pt x="99" y="6155"/>
                  </a:lnTo>
                  <a:lnTo>
                    <a:pt x="50" y="6253"/>
                  </a:lnTo>
                  <a:lnTo>
                    <a:pt x="1" y="6399"/>
                  </a:lnTo>
                  <a:lnTo>
                    <a:pt x="1" y="6521"/>
                  </a:lnTo>
                  <a:lnTo>
                    <a:pt x="1" y="7474"/>
                  </a:lnTo>
                  <a:lnTo>
                    <a:pt x="1" y="7620"/>
                  </a:lnTo>
                  <a:lnTo>
                    <a:pt x="50" y="7742"/>
                  </a:lnTo>
                  <a:lnTo>
                    <a:pt x="99" y="7864"/>
                  </a:lnTo>
                  <a:lnTo>
                    <a:pt x="172" y="7962"/>
                  </a:lnTo>
                  <a:lnTo>
                    <a:pt x="269" y="8060"/>
                  </a:lnTo>
                  <a:lnTo>
                    <a:pt x="392" y="8133"/>
                  </a:lnTo>
                  <a:lnTo>
                    <a:pt x="514" y="8182"/>
                  </a:lnTo>
                  <a:lnTo>
                    <a:pt x="636" y="8206"/>
                  </a:lnTo>
                  <a:lnTo>
                    <a:pt x="2077" y="8377"/>
                  </a:lnTo>
                  <a:lnTo>
                    <a:pt x="2174" y="8670"/>
                  </a:lnTo>
                  <a:lnTo>
                    <a:pt x="2272" y="8939"/>
                  </a:lnTo>
                  <a:lnTo>
                    <a:pt x="2394" y="9232"/>
                  </a:lnTo>
                  <a:lnTo>
                    <a:pt x="2541" y="9501"/>
                  </a:lnTo>
                  <a:lnTo>
                    <a:pt x="1637" y="10649"/>
                  </a:lnTo>
                  <a:lnTo>
                    <a:pt x="1564" y="10771"/>
                  </a:lnTo>
                  <a:lnTo>
                    <a:pt x="1515" y="10893"/>
                  </a:lnTo>
                  <a:lnTo>
                    <a:pt x="1491" y="11015"/>
                  </a:lnTo>
                  <a:lnTo>
                    <a:pt x="1491" y="11137"/>
                  </a:lnTo>
                  <a:lnTo>
                    <a:pt x="1515" y="11259"/>
                  </a:lnTo>
                  <a:lnTo>
                    <a:pt x="1564" y="11381"/>
                  </a:lnTo>
                  <a:lnTo>
                    <a:pt x="1613" y="11504"/>
                  </a:lnTo>
                  <a:lnTo>
                    <a:pt x="1710" y="11601"/>
                  </a:lnTo>
                  <a:lnTo>
                    <a:pt x="2394" y="12285"/>
                  </a:lnTo>
                  <a:lnTo>
                    <a:pt x="2492" y="12383"/>
                  </a:lnTo>
                  <a:lnTo>
                    <a:pt x="2590" y="12432"/>
                  </a:lnTo>
                  <a:lnTo>
                    <a:pt x="2736" y="12480"/>
                  </a:lnTo>
                  <a:lnTo>
                    <a:pt x="2858" y="12505"/>
                  </a:lnTo>
                  <a:lnTo>
                    <a:pt x="2980" y="12505"/>
                  </a:lnTo>
                  <a:lnTo>
                    <a:pt x="3103" y="12456"/>
                  </a:lnTo>
                  <a:lnTo>
                    <a:pt x="3225" y="12407"/>
                  </a:lnTo>
                  <a:lnTo>
                    <a:pt x="3347" y="12358"/>
                  </a:lnTo>
                  <a:lnTo>
                    <a:pt x="4495" y="11455"/>
                  </a:lnTo>
                  <a:lnTo>
                    <a:pt x="4763" y="11577"/>
                  </a:lnTo>
                  <a:lnTo>
                    <a:pt x="5032" y="11723"/>
                  </a:lnTo>
                  <a:lnTo>
                    <a:pt x="5325" y="11821"/>
                  </a:lnTo>
                  <a:lnTo>
                    <a:pt x="5618" y="11919"/>
                  </a:lnTo>
                  <a:lnTo>
                    <a:pt x="5789" y="13360"/>
                  </a:lnTo>
                  <a:lnTo>
                    <a:pt x="5813" y="13482"/>
                  </a:lnTo>
                  <a:lnTo>
                    <a:pt x="5862" y="13604"/>
                  </a:lnTo>
                  <a:lnTo>
                    <a:pt x="5936" y="13726"/>
                  </a:lnTo>
                  <a:lnTo>
                    <a:pt x="6033" y="13824"/>
                  </a:lnTo>
                  <a:lnTo>
                    <a:pt x="6131" y="13897"/>
                  </a:lnTo>
                  <a:lnTo>
                    <a:pt x="6253" y="13946"/>
                  </a:lnTo>
                  <a:lnTo>
                    <a:pt x="6375" y="13995"/>
                  </a:lnTo>
                  <a:lnTo>
                    <a:pt x="7596" y="13995"/>
                  </a:lnTo>
                  <a:lnTo>
                    <a:pt x="7743" y="13946"/>
                  </a:lnTo>
                  <a:lnTo>
                    <a:pt x="7841" y="13897"/>
                  </a:lnTo>
                  <a:lnTo>
                    <a:pt x="7963" y="13824"/>
                  </a:lnTo>
                  <a:lnTo>
                    <a:pt x="8036" y="13726"/>
                  </a:lnTo>
                  <a:lnTo>
                    <a:pt x="8109" y="13604"/>
                  </a:lnTo>
                  <a:lnTo>
                    <a:pt x="8158" y="13482"/>
                  </a:lnTo>
                  <a:lnTo>
                    <a:pt x="8183" y="13360"/>
                  </a:lnTo>
                  <a:lnTo>
                    <a:pt x="8353" y="11919"/>
                  </a:lnTo>
                  <a:lnTo>
                    <a:pt x="8647" y="11821"/>
                  </a:lnTo>
                  <a:lnTo>
                    <a:pt x="8940" y="11723"/>
                  </a:lnTo>
                  <a:lnTo>
                    <a:pt x="9233" y="11577"/>
                  </a:lnTo>
                  <a:lnTo>
                    <a:pt x="9501" y="11455"/>
                  </a:lnTo>
                  <a:lnTo>
                    <a:pt x="10649" y="12358"/>
                  </a:lnTo>
                  <a:lnTo>
                    <a:pt x="10747" y="12407"/>
                  </a:lnTo>
                  <a:lnTo>
                    <a:pt x="10869" y="12456"/>
                  </a:lnTo>
                  <a:lnTo>
                    <a:pt x="10991" y="12505"/>
                  </a:lnTo>
                  <a:lnTo>
                    <a:pt x="11138" y="12505"/>
                  </a:lnTo>
                  <a:lnTo>
                    <a:pt x="11260" y="12480"/>
                  </a:lnTo>
                  <a:lnTo>
                    <a:pt x="11382" y="12432"/>
                  </a:lnTo>
                  <a:lnTo>
                    <a:pt x="11504" y="12383"/>
                  </a:lnTo>
                  <a:lnTo>
                    <a:pt x="11602" y="12285"/>
                  </a:lnTo>
                  <a:lnTo>
                    <a:pt x="12286" y="11601"/>
                  </a:lnTo>
                  <a:lnTo>
                    <a:pt x="12359" y="11504"/>
                  </a:lnTo>
                  <a:lnTo>
                    <a:pt x="12432" y="11381"/>
                  </a:lnTo>
                  <a:lnTo>
                    <a:pt x="12457" y="11259"/>
                  </a:lnTo>
                  <a:lnTo>
                    <a:pt x="12481" y="11137"/>
                  </a:lnTo>
                  <a:lnTo>
                    <a:pt x="12481" y="11015"/>
                  </a:lnTo>
                  <a:lnTo>
                    <a:pt x="12457" y="10893"/>
                  </a:lnTo>
                  <a:lnTo>
                    <a:pt x="12408" y="10771"/>
                  </a:lnTo>
                  <a:lnTo>
                    <a:pt x="12334" y="10649"/>
                  </a:lnTo>
                  <a:lnTo>
                    <a:pt x="11431" y="9501"/>
                  </a:lnTo>
                  <a:lnTo>
                    <a:pt x="11577" y="9232"/>
                  </a:lnTo>
                  <a:lnTo>
                    <a:pt x="11699" y="8939"/>
                  </a:lnTo>
                  <a:lnTo>
                    <a:pt x="11822" y="8670"/>
                  </a:lnTo>
                  <a:lnTo>
                    <a:pt x="11895" y="8377"/>
                  </a:lnTo>
                  <a:lnTo>
                    <a:pt x="13360" y="8206"/>
                  </a:lnTo>
                  <a:lnTo>
                    <a:pt x="13482" y="8182"/>
                  </a:lnTo>
                  <a:lnTo>
                    <a:pt x="13604" y="8133"/>
                  </a:lnTo>
                  <a:lnTo>
                    <a:pt x="13702" y="8060"/>
                  </a:lnTo>
                  <a:lnTo>
                    <a:pt x="13800" y="7962"/>
                  </a:lnTo>
                  <a:lnTo>
                    <a:pt x="13873" y="7864"/>
                  </a:lnTo>
                  <a:lnTo>
                    <a:pt x="13946" y="7742"/>
                  </a:lnTo>
                  <a:lnTo>
                    <a:pt x="13971" y="7620"/>
                  </a:lnTo>
                  <a:lnTo>
                    <a:pt x="13995" y="7474"/>
                  </a:lnTo>
                  <a:lnTo>
                    <a:pt x="13995" y="6521"/>
                  </a:lnTo>
                  <a:lnTo>
                    <a:pt x="13971" y="6399"/>
                  </a:lnTo>
                  <a:lnTo>
                    <a:pt x="13946" y="6253"/>
                  </a:lnTo>
                  <a:lnTo>
                    <a:pt x="13873" y="6155"/>
                  </a:lnTo>
                  <a:lnTo>
                    <a:pt x="13800" y="6033"/>
                  </a:lnTo>
                  <a:lnTo>
                    <a:pt x="13702" y="5959"/>
                  </a:lnTo>
                  <a:lnTo>
                    <a:pt x="13604" y="5886"/>
                  </a:lnTo>
                  <a:lnTo>
                    <a:pt x="13482" y="5837"/>
                  </a:lnTo>
                  <a:lnTo>
                    <a:pt x="13360" y="5789"/>
                  </a:lnTo>
                  <a:lnTo>
                    <a:pt x="11895" y="5642"/>
                  </a:lnTo>
                  <a:lnTo>
                    <a:pt x="11822" y="5349"/>
                  </a:lnTo>
                  <a:lnTo>
                    <a:pt x="11699" y="5056"/>
                  </a:lnTo>
                  <a:lnTo>
                    <a:pt x="11577" y="4763"/>
                  </a:lnTo>
                  <a:lnTo>
                    <a:pt x="11431" y="4494"/>
                  </a:lnTo>
                  <a:lnTo>
                    <a:pt x="12334" y="3346"/>
                  </a:lnTo>
                  <a:lnTo>
                    <a:pt x="12408" y="3249"/>
                  </a:lnTo>
                  <a:lnTo>
                    <a:pt x="12457" y="3126"/>
                  </a:lnTo>
                  <a:lnTo>
                    <a:pt x="12481" y="3004"/>
                  </a:lnTo>
                  <a:lnTo>
                    <a:pt x="12481" y="2858"/>
                  </a:lnTo>
                  <a:lnTo>
                    <a:pt x="12457" y="2736"/>
                  </a:lnTo>
                  <a:lnTo>
                    <a:pt x="12432" y="2614"/>
                  </a:lnTo>
                  <a:lnTo>
                    <a:pt x="12359" y="2491"/>
                  </a:lnTo>
                  <a:lnTo>
                    <a:pt x="12286" y="2394"/>
                  </a:lnTo>
                  <a:lnTo>
                    <a:pt x="11602" y="1710"/>
                  </a:lnTo>
                  <a:lnTo>
                    <a:pt x="11504" y="1637"/>
                  </a:lnTo>
                  <a:lnTo>
                    <a:pt x="11382" y="1563"/>
                  </a:lnTo>
                  <a:lnTo>
                    <a:pt x="11260" y="1514"/>
                  </a:lnTo>
                  <a:lnTo>
                    <a:pt x="10991" y="1514"/>
                  </a:lnTo>
                  <a:lnTo>
                    <a:pt x="10869" y="1539"/>
                  </a:lnTo>
                  <a:lnTo>
                    <a:pt x="10747" y="1588"/>
                  </a:lnTo>
                  <a:lnTo>
                    <a:pt x="10649" y="1661"/>
                  </a:lnTo>
                  <a:lnTo>
                    <a:pt x="9501" y="2565"/>
                  </a:lnTo>
                  <a:lnTo>
                    <a:pt x="9233" y="2418"/>
                  </a:lnTo>
                  <a:lnTo>
                    <a:pt x="8940" y="2296"/>
                  </a:lnTo>
                  <a:lnTo>
                    <a:pt x="8647" y="2174"/>
                  </a:lnTo>
                  <a:lnTo>
                    <a:pt x="8353" y="2076"/>
                  </a:lnTo>
                  <a:lnTo>
                    <a:pt x="8183" y="635"/>
                  </a:lnTo>
                  <a:lnTo>
                    <a:pt x="8158" y="513"/>
                  </a:lnTo>
                  <a:lnTo>
                    <a:pt x="8109" y="391"/>
                  </a:lnTo>
                  <a:lnTo>
                    <a:pt x="8036" y="293"/>
                  </a:lnTo>
                  <a:lnTo>
                    <a:pt x="7963" y="196"/>
                  </a:lnTo>
                  <a:lnTo>
                    <a:pt x="7841" y="122"/>
                  </a:lnTo>
                  <a:lnTo>
                    <a:pt x="7743" y="49"/>
                  </a:lnTo>
                  <a:lnTo>
                    <a:pt x="7596" y="25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93"/>
            <p:cNvSpPr/>
            <p:nvPr/>
          </p:nvSpPr>
          <p:spPr>
            <a:xfrm>
              <a:off x="5567825" y="3185975"/>
              <a:ext cx="199075" cy="199075"/>
            </a:xfrm>
            <a:custGeom>
              <a:rect b="b" l="l" r="r" t="t"/>
              <a:pathLst>
                <a:path extrusionOk="0" h="7963" w="7963">
                  <a:moveTo>
                    <a:pt x="3933" y="2296"/>
                  </a:moveTo>
                  <a:lnTo>
                    <a:pt x="4103" y="2321"/>
                  </a:lnTo>
                  <a:lnTo>
                    <a:pt x="4274" y="2321"/>
                  </a:lnTo>
                  <a:lnTo>
                    <a:pt x="4421" y="2370"/>
                  </a:lnTo>
                  <a:lnTo>
                    <a:pt x="4592" y="2419"/>
                  </a:lnTo>
                  <a:lnTo>
                    <a:pt x="4738" y="2492"/>
                  </a:lnTo>
                  <a:lnTo>
                    <a:pt x="4885" y="2565"/>
                  </a:lnTo>
                  <a:lnTo>
                    <a:pt x="5032" y="2663"/>
                  </a:lnTo>
                  <a:lnTo>
                    <a:pt x="5154" y="2785"/>
                  </a:lnTo>
                  <a:lnTo>
                    <a:pt x="5276" y="2883"/>
                  </a:lnTo>
                  <a:lnTo>
                    <a:pt x="5373" y="3029"/>
                  </a:lnTo>
                  <a:lnTo>
                    <a:pt x="5447" y="3151"/>
                  </a:lnTo>
                  <a:lnTo>
                    <a:pt x="5520" y="3298"/>
                  </a:lnTo>
                  <a:lnTo>
                    <a:pt x="5593" y="3444"/>
                  </a:lnTo>
                  <a:lnTo>
                    <a:pt x="5618" y="3615"/>
                  </a:lnTo>
                  <a:lnTo>
                    <a:pt x="5642" y="3762"/>
                  </a:lnTo>
                  <a:lnTo>
                    <a:pt x="5667" y="3933"/>
                  </a:lnTo>
                  <a:lnTo>
                    <a:pt x="5667" y="4079"/>
                  </a:lnTo>
                  <a:lnTo>
                    <a:pt x="5642" y="4250"/>
                  </a:lnTo>
                  <a:lnTo>
                    <a:pt x="5618" y="4421"/>
                  </a:lnTo>
                  <a:lnTo>
                    <a:pt x="5569" y="4568"/>
                  </a:lnTo>
                  <a:lnTo>
                    <a:pt x="5496" y="4739"/>
                  </a:lnTo>
                  <a:lnTo>
                    <a:pt x="5398" y="4885"/>
                  </a:lnTo>
                  <a:lnTo>
                    <a:pt x="5300" y="5007"/>
                  </a:lnTo>
                  <a:lnTo>
                    <a:pt x="5203" y="5154"/>
                  </a:lnTo>
                  <a:lnTo>
                    <a:pt x="5080" y="5252"/>
                  </a:lnTo>
                  <a:lnTo>
                    <a:pt x="4958" y="5349"/>
                  </a:lnTo>
                  <a:lnTo>
                    <a:pt x="4812" y="5447"/>
                  </a:lnTo>
                  <a:lnTo>
                    <a:pt x="4665" y="5520"/>
                  </a:lnTo>
                  <a:lnTo>
                    <a:pt x="4519" y="5569"/>
                  </a:lnTo>
                  <a:lnTo>
                    <a:pt x="4372" y="5618"/>
                  </a:lnTo>
                  <a:lnTo>
                    <a:pt x="4201" y="5642"/>
                  </a:lnTo>
                  <a:lnTo>
                    <a:pt x="4055" y="5667"/>
                  </a:lnTo>
                  <a:lnTo>
                    <a:pt x="3884" y="5642"/>
                  </a:lnTo>
                  <a:lnTo>
                    <a:pt x="3713" y="5642"/>
                  </a:lnTo>
                  <a:lnTo>
                    <a:pt x="3566" y="5594"/>
                  </a:lnTo>
                  <a:lnTo>
                    <a:pt x="3395" y="5545"/>
                  </a:lnTo>
                  <a:lnTo>
                    <a:pt x="3249" y="5471"/>
                  </a:lnTo>
                  <a:lnTo>
                    <a:pt x="3102" y="5398"/>
                  </a:lnTo>
                  <a:lnTo>
                    <a:pt x="2956" y="5300"/>
                  </a:lnTo>
                  <a:lnTo>
                    <a:pt x="2833" y="5178"/>
                  </a:lnTo>
                  <a:lnTo>
                    <a:pt x="2711" y="5081"/>
                  </a:lnTo>
                  <a:lnTo>
                    <a:pt x="2614" y="4934"/>
                  </a:lnTo>
                  <a:lnTo>
                    <a:pt x="2540" y="4812"/>
                  </a:lnTo>
                  <a:lnTo>
                    <a:pt x="2467" y="4665"/>
                  </a:lnTo>
                  <a:lnTo>
                    <a:pt x="2394" y="4519"/>
                  </a:lnTo>
                  <a:lnTo>
                    <a:pt x="2369" y="4348"/>
                  </a:lnTo>
                  <a:lnTo>
                    <a:pt x="2321" y="4201"/>
                  </a:lnTo>
                  <a:lnTo>
                    <a:pt x="2321" y="4030"/>
                  </a:lnTo>
                  <a:lnTo>
                    <a:pt x="2321" y="3884"/>
                  </a:lnTo>
                  <a:lnTo>
                    <a:pt x="2345" y="3713"/>
                  </a:lnTo>
                  <a:lnTo>
                    <a:pt x="2369" y="3542"/>
                  </a:lnTo>
                  <a:lnTo>
                    <a:pt x="2418" y="3395"/>
                  </a:lnTo>
                  <a:lnTo>
                    <a:pt x="2492" y="3224"/>
                  </a:lnTo>
                  <a:lnTo>
                    <a:pt x="2589" y="3078"/>
                  </a:lnTo>
                  <a:lnTo>
                    <a:pt x="2687" y="2956"/>
                  </a:lnTo>
                  <a:lnTo>
                    <a:pt x="2785" y="2809"/>
                  </a:lnTo>
                  <a:lnTo>
                    <a:pt x="2907" y="2712"/>
                  </a:lnTo>
                  <a:lnTo>
                    <a:pt x="3029" y="2614"/>
                  </a:lnTo>
                  <a:lnTo>
                    <a:pt x="3175" y="2516"/>
                  </a:lnTo>
                  <a:lnTo>
                    <a:pt x="3322" y="2443"/>
                  </a:lnTo>
                  <a:lnTo>
                    <a:pt x="3468" y="2394"/>
                  </a:lnTo>
                  <a:lnTo>
                    <a:pt x="3615" y="2345"/>
                  </a:lnTo>
                  <a:lnTo>
                    <a:pt x="3786" y="2321"/>
                  </a:lnTo>
                  <a:lnTo>
                    <a:pt x="3933" y="2296"/>
                  </a:lnTo>
                  <a:close/>
                  <a:moveTo>
                    <a:pt x="3053" y="1"/>
                  </a:moveTo>
                  <a:lnTo>
                    <a:pt x="2980" y="25"/>
                  </a:lnTo>
                  <a:lnTo>
                    <a:pt x="2443" y="196"/>
                  </a:lnTo>
                  <a:lnTo>
                    <a:pt x="2369" y="220"/>
                  </a:lnTo>
                  <a:lnTo>
                    <a:pt x="2296" y="269"/>
                  </a:lnTo>
                  <a:lnTo>
                    <a:pt x="2198" y="391"/>
                  </a:lnTo>
                  <a:lnTo>
                    <a:pt x="2150" y="538"/>
                  </a:lnTo>
                  <a:lnTo>
                    <a:pt x="2150" y="611"/>
                  </a:lnTo>
                  <a:lnTo>
                    <a:pt x="2150" y="684"/>
                  </a:lnTo>
                  <a:lnTo>
                    <a:pt x="2394" y="1832"/>
                  </a:lnTo>
                  <a:lnTo>
                    <a:pt x="2223" y="1954"/>
                  </a:lnTo>
                  <a:lnTo>
                    <a:pt x="2076" y="2101"/>
                  </a:lnTo>
                  <a:lnTo>
                    <a:pt x="1002" y="1686"/>
                  </a:lnTo>
                  <a:lnTo>
                    <a:pt x="928" y="1686"/>
                  </a:lnTo>
                  <a:lnTo>
                    <a:pt x="831" y="1661"/>
                  </a:lnTo>
                  <a:lnTo>
                    <a:pt x="684" y="1710"/>
                  </a:lnTo>
                  <a:lnTo>
                    <a:pt x="562" y="1784"/>
                  </a:lnTo>
                  <a:lnTo>
                    <a:pt x="513" y="1832"/>
                  </a:lnTo>
                  <a:lnTo>
                    <a:pt x="464" y="1906"/>
                  </a:lnTo>
                  <a:lnTo>
                    <a:pt x="220" y="2394"/>
                  </a:lnTo>
                  <a:lnTo>
                    <a:pt x="196" y="2467"/>
                  </a:lnTo>
                  <a:lnTo>
                    <a:pt x="171" y="2541"/>
                  </a:lnTo>
                  <a:lnTo>
                    <a:pt x="196" y="2712"/>
                  </a:lnTo>
                  <a:lnTo>
                    <a:pt x="245" y="2834"/>
                  </a:lnTo>
                  <a:lnTo>
                    <a:pt x="293" y="2907"/>
                  </a:lnTo>
                  <a:lnTo>
                    <a:pt x="367" y="2956"/>
                  </a:lnTo>
                  <a:lnTo>
                    <a:pt x="1344" y="3591"/>
                  </a:lnTo>
                  <a:lnTo>
                    <a:pt x="1319" y="3786"/>
                  </a:lnTo>
                  <a:lnTo>
                    <a:pt x="1295" y="4006"/>
                  </a:lnTo>
                  <a:lnTo>
                    <a:pt x="245" y="4494"/>
                  </a:lnTo>
                  <a:lnTo>
                    <a:pt x="196" y="4519"/>
                  </a:lnTo>
                  <a:lnTo>
                    <a:pt x="123" y="4568"/>
                  </a:lnTo>
                  <a:lnTo>
                    <a:pt x="49" y="4714"/>
                  </a:lnTo>
                  <a:lnTo>
                    <a:pt x="0" y="4861"/>
                  </a:lnTo>
                  <a:lnTo>
                    <a:pt x="25" y="4934"/>
                  </a:lnTo>
                  <a:lnTo>
                    <a:pt x="25" y="5007"/>
                  </a:lnTo>
                  <a:lnTo>
                    <a:pt x="220" y="5545"/>
                  </a:lnTo>
                  <a:lnTo>
                    <a:pt x="245" y="5594"/>
                  </a:lnTo>
                  <a:lnTo>
                    <a:pt x="293" y="5667"/>
                  </a:lnTo>
                  <a:lnTo>
                    <a:pt x="391" y="5764"/>
                  </a:lnTo>
                  <a:lnTo>
                    <a:pt x="538" y="5813"/>
                  </a:lnTo>
                  <a:lnTo>
                    <a:pt x="684" y="5813"/>
                  </a:lnTo>
                  <a:lnTo>
                    <a:pt x="1832" y="5569"/>
                  </a:lnTo>
                  <a:lnTo>
                    <a:pt x="1954" y="5740"/>
                  </a:lnTo>
                  <a:lnTo>
                    <a:pt x="2101" y="5887"/>
                  </a:lnTo>
                  <a:lnTo>
                    <a:pt x="1710" y="6986"/>
                  </a:lnTo>
                  <a:lnTo>
                    <a:pt x="1686" y="7059"/>
                  </a:lnTo>
                  <a:lnTo>
                    <a:pt x="1686" y="7132"/>
                  </a:lnTo>
                  <a:lnTo>
                    <a:pt x="1710" y="7279"/>
                  </a:lnTo>
                  <a:lnTo>
                    <a:pt x="1783" y="7401"/>
                  </a:lnTo>
                  <a:lnTo>
                    <a:pt x="1857" y="7450"/>
                  </a:lnTo>
                  <a:lnTo>
                    <a:pt x="1905" y="7499"/>
                  </a:lnTo>
                  <a:lnTo>
                    <a:pt x="2418" y="7743"/>
                  </a:lnTo>
                  <a:lnTo>
                    <a:pt x="2492" y="7792"/>
                  </a:lnTo>
                  <a:lnTo>
                    <a:pt x="2711" y="7792"/>
                  </a:lnTo>
                  <a:lnTo>
                    <a:pt x="2858" y="7718"/>
                  </a:lnTo>
                  <a:lnTo>
                    <a:pt x="2907" y="7669"/>
                  </a:lnTo>
                  <a:lnTo>
                    <a:pt x="2956" y="7621"/>
                  </a:lnTo>
                  <a:lnTo>
                    <a:pt x="3591" y="6644"/>
                  </a:lnTo>
                  <a:lnTo>
                    <a:pt x="3810" y="6668"/>
                  </a:lnTo>
                  <a:lnTo>
                    <a:pt x="4006" y="6668"/>
                  </a:lnTo>
                  <a:lnTo>
                    <a:pt x="4494" y="7718"/>
                  </a:lnTo>
                  <a:lnTo>
                    <a:pt x="4543" y="7792"/>
                  </a:lnTo>
                  <a:lnTo>
                    <a:pt x="4592" y="7840"/>
                  </a:lnTo>
                  <a:lnTo>
                    <a:pt x="4714" y="7914"/>
                  </a:lnTo>
                  <a:lnTo>
                    <a:pt x="4861" y="7963"/>
                  </a:lnTo>
                  <a:lnTo>
                    <a:pt x="4934" y="7963"/>
                  </a:lnTo>
                  <a:lnTo>
                    <a:pt x="5007" y="7938"/>
                  </a:lnTo>
                  <a:lnTo>
                    <a:pt x="5544" y="7767"/>
                  </a:lnTo>
                  <a:lnTo>
                    <a:pt x="5618" y="7743"/>
                  </a:lnTo>
                  <a:lnTo>
                    <a:pt x="5667" y="7694"/>
                  </a:lnTo>
                  <a:lnTo>
                    <a:pt x="5764" y="7572"/>
                  </a:lnTo>
                  <a:lnTo>
                    <a:pt x="5838" y="7425"/>
                  </a:lnTo>
                  <a:lnTo>
                    <a:pt x="5838" y="7352"/>
                  </a:lnTo>
                  <a:lnTo>
                    <a:pt x="5838" y="7279"/>
                  </a:lnTo>
                  <a:lnTo>
                    <a:pt x="5593" y="6131"/>
                  </a:lnTo>
                  <a:lnTo>
                    <a:pt x="5740" y="6009"/>
                  </a:lnTo>
                  <a:lnTo>
                    <a:pt x="5911" y="5862"/>
                  </a:lnTo>
                  <a:lnTo>
                    <a:pt x="6985" y="6277"/>
                  </a:lnTo>
                  <a:lnTo>
                    <a:pt x="7059" y="6277"/>
                  </a:lnTo>
                  <a:lnTo>
                    <a:pt x="7132" y="6302"/>
                  </a:lnTo>
                  <a:lnTo>
                    <a:pt x="7278" y="6253"/>
                  </a:lnTo>
                  <a:lnTo>
                    <a:pt x="7425" y="6180"/>
                  </a:lnTo>
                  <a:lnTo>
                    <a:pt x="7474" y="6131"/>
                  </a:lnTo>
                  <a:lnTo>
                    <a:pt x="7523" y="6058"/>
                  </a:lnTo>
                  <a:lnTo>
                    <a:pt x="7767" y="5545"/>
                  </a:lnTo>
                  <a:lnTo>
                    <a:pt x="7791" y="5496"/>
                  </a:lnTo>
                  <a:lnTo>
                    <a:pt x="7816" y="5398"/>
                  </a:lnTo>
                  <a:lnTo>
                    <a:pt x="7791" y="5252"/>
                  </a:lnTo>
                  <a:lnTo>
                    <a:pt x="7718" y="5129"/>
                  </a:lnTo>
                  <a:lnTo>
                    <a:pt x="7669" y="5056"/>
                  </a:lnTo>
                  <a:lnTo>
                    <a:pt x="7620" y="5007"/>
                  </a:lnTo>
                  <a:lnTo>
                    <a:pt x="6643" y="4372"/>
                  </a:lnTo>
                  <a:lnTo>
                    <a:pt x="6668" y="4177"/>
                  </a:lnTo>
                  <a:lnTo>
                    <a:pt x="6668" y="3957"/>
                  </a:lnTo>
                  <a:lnTo>
                    <a:pt x="7718" y="3469"/>
                  </a:lnTo>
                  <a:lnTo>
                    <a:pt x="7791" y="3444"/>
                  </a:lnTo>
                  <a:lnTo>
                    <a:pt x="7865" y="3395"/>
                  </a:lnTo>
                  <a:lnTo>
                    <a:pt x="7938" y="3249"/>
                  </a:lnTo>
                  <a:lnTo>
                    <a:pt x="7962" y="3102"/>
                  </a:lnTo>
                  <a:lnTo>
                    <a:pt x="7962" y="3029"/>
                  </a:lnTo>
                  <a:lnTo>
                    <a:pt x="7962" y="2956"/>
                  </a:lnTo>
                  <a:lnTo>
                    <a:pt x="7767" y="2419"/>
                  </a:lnTo>
                  <a:lnTo>
                    <a:pt x="7743" y="2345"/>
                  </a:lnTo>
                  <a:lnTo>
                    <a:pt x="7694" y="2296"/>
                  </a:lnTo>
                  <a:lnTo>
                    <a:pt x="7572" y="2199"/>
                  </a:lnTo>
                  <a:lnTo>
                    <a:pt x="7449" y="2150"/>
                  </a:lnTo>
                  <a:lnTo>
                    <a:pt x="7278" y="2150"/>
                  </a:lnTo>
                  <a:lnTo>
                    <a:pt x="6155" y="2394"/>
                  </a:lnTo>
                  <a:lnTo>
                    <a:pt x="6033" y="2223"/>
                  </a:lnTo>
                  <a:lnTo>
                    <a:pt x="5886" y="2077"/>
                  </a:lnTo>
                  <a:lnTo>
                    <a:pt x="6277" y="978"/>
                  </a:lnTo>
                  <a:lnTo>
                    <a:pt x="6302" y="904"/>
                  </a:lnTo>
                  <a:lnTo>
                    <a:pt x="6302" y="831"/>
                  </a:lnTo>
                  <a:lnTo>
                    <a:pt x="6277" y="684"/>
                  </a:lnTo>
                  <a:lnTo>
                    <a:pt x="6179" y="562"/>
                  </a:lnTo>
                  <a:lnTo>
                    <a:pt x="6131" y="489"/>
                  </a:lnTo>
                  <a:lnTo>
                    <a:pt x="6082" y="465"/>
                  </a:lnTo>
                  <a:lnTo>
                    <a:pt x="5569" y="196"/>
                  </a:lnTo>
                  <a:lnTo>
                    <a:pt x="5496" y="172"/>
                  </a:lnTo>
                  <a:lnTo>
                    <a:pt x="5276" y="172"/>
                  </a:lnTo>
                  <a:lnTo>
                    <a:pt x="5129" y="245"/>
                  </a:lnTo>
                  <a:lnTo>
                    <a:pt x="5080" y="294"/>
                  </a:lnTo>
                  <a:lnTo>
                    <a:pt x="5032" y="343"/>
                  </a:lnTo>
                  <a:lnTo>
                    <a:pt x="4397" y="1319"/>
                  </a:lnTo>
                  <a:lnTo>
                    <a:pt x="4177" y="1295"/>
                  </a:lnTo>
                  <a:lnTo>
                    <a:pt x="3981" y="1295"/>
                  </a:lnTo>
                  <a:lnTo>
                    <a:pt x="3493" y="245"/>
                  </a:lnTo>
                  <a:lnTo>
                    <a:pt x="3444" y="172"/>
                  </a:lnTo>
                  <a:lnTo>
                    <a:pt x="3395" y="123"/>
                  </a:lnTo>
                  <a:lnTo>
                    <a:pt x="3273" y="49"/>
                  </a:lnTo>
                  <a:lnTo>
                    <a:pt x="3127" y="1"/>
                  </a:lnTo>
                  <a:close/>
                </a:path>
              </a:pathLst>
            </a:custGeom>
            <a:solidFill>
              <a:srgbClr val="4A86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p94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21" name="Google Shape;821;p94"/>
          <p:cNvSpPr txBox="1"/>
          <p:nvPr>
            <p:ph idx="4294967295" type="ctrTitle"/>
          </p:nvPr>
        </p:nvSpPr>
        <p:spPr>
          <a:xfrm>
            <a:off x="685800" y="1507150"/>
            <a:ext cx="6593700" cy="11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4A86E8"/>
                </a:solidFill>
              </a:rPr>
              <a:t>Obrigado</a:t>
            </a:r>
            <a:r>
              <a:rPr lang="en" sz="9600">
                <a:solidFill>
                  <a:srgbClr val="4A86E8"/>
                </a:solidFill>
              </a:rPr>
              <a:t>!</a:t>
            </a:r>
            <a:endParaRPr sz="9600">
              <a:solidFill>
                <a:srgbClr val="4A86E8"/>
              </a:solidFill>
            </a:endParaRPr>
          </a:p>
        </p:txBody>
      </p:sp>
      <p:sp>
        <p:nvSpPr>
          <p:cNvPr id="822" name="Google Shape;822;p94"/>
          <p:cNvSpPr txBox="1"/>
          <p:nvPr>
            <p:ph idx="4294967295" type="subTitle"/>
          </p:nvPr>
        </p:nvSpPr>
        <p:spPr>
          <a:xfrm>
            <a:off x="685800" y="2860000"/>
            <a:ext cx="6593700" cy="193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3600"/>
              <a:t>Dúvidas?</a:t>
            </a:r>
            <a:endParaRPr b="1" sz="3600"/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3600"/>
          </a:p>
        </p:txBody>
      </p:sp>
      <p:sp>
        <p:nvSpPr>
          <p:cNvPr id="823" name="Google Shape;823;p94"/>
          <p:cNvSpPr/>
          <p:nvPr/>
        </p:nvSpPr>
        <p:spPr>
          <a:xfrm>
            <a:off x="8054234" y="327815"/>
            <a:ext cx="798007" cy="725835"/>
          </a:xfrm>
          <a:custGeom>
            <a:rect b="b" l="l" r="r" t="t"/>
            <a:pathLst>
              <a:path extrusionOk="0" h="14752" w="16218">
                <a:moveTo>
                  <a:pt x="7694" y="0"/>
                </a:moveTo>
                <a:lnTo>
                  <a:pt x="7279" y="25"/>
                </a:lnTo>
                <a:lnTo>
                  <a:pt x="6863" y="74"/>
                </a:lnTo>
                <a:lnTo>
                  <a:pt x="6473" y="123"/>
                </a:lnTo>
                <a:lnTo>
                  <a:pt x="6082" y="196"/>
                </a:lnTo>
                <a:lnTo>
                  <a:pt x="5691" y="293"/>
                </a:lnTo>
                <a:lnTo>
                  <a:pt x="5325" y="416"/>
                </a:lnTo>
                <a:lnTo>
                  <a:pt x="4958" y="538"/>
                </a:lnTo>
                <a:lnTo>
                  <a:pt x="4592" y="660"/>
                </a:lnTo>
                <a:lnTo>
                  <a:pt x="4250" y="831"/>
                </a:lnTo>
                <a:lnTo>
                  <a:pt x="3908" y="977"/>
                </a:lnTo>
                <a:lnTo>
                  <a:pt x="3566" y="1173"/>
                </a:lnTo>
                <a:lnTo>
                  <a:pt x="3249" y="1368"/>
                </a:lnTo>
                <a:lnTo>
                  <a:pt x="2956" y="1563"/>
                </a:lnTo>
                <a:lnTo>
                  <a:pt x="2663" y="1783"/>
                </a:lnTo>
                <a:lnTo>
                  <a:pt x="2370" y="2003"/>
                </a:lnTo>
                <a:lnTo>
                  <a:pt x="2101" y="2247"/>
                </a:lnTo>
                <a:lnTo>
                  <a:pt x="1857" y="2492"/>
                </a:lnTo>
                <a:lnTo>
                  <a:pt x="1612" y="2760"/>
                </a:lnTo>
                <a:lnTo>
                  <a:pt x="1393" y="3029"/>
                </a:lnTo>
                <a:lnTo>
                  <a:pt x="1173" y="3298"/>
                </a:lnTo>
                <a:lnTo>
                  <a:pt x="977" y="3591"/>
                </a:lnTo>
                <a:lnTo>
                  <a:pt x="807" y="3884"/>
                </a:lnTo>
                <a:lnTo>
                  <a:pt x="636" y="4201"/>
                </a:lnTo>
                <a:lnTo>
                  <a:pt x="489" y="4519"/>
                </a:lnTo>
                <a:lnTo>
                  <a:pt x="367" y="4836"/>
                </a:lnTo>
                <a:lnTo>
                  <a:pt x="245" y="5154"/>
                </a:lnTo>
                <a:lnTo>
                  <a:pt x="172" y="5496"/>
                </a:lnTo>
                <a:lnTo>
                  <a:pt x="98" y="5838"/>
                </a:lnTo>
                <a:lnTo>
                  <a:pt x="49" y="6179"/>
                </a:lnTo>
                <a:lnTo>
                  <a:pt x="1" y="6521"/>
                </a:lnTo>
                <a:lnTo>
                  <a:pt x="1" y="6888"/>
                </a:lnTo>
                <a:lnTo>
                  <a:pt x="1" y="7254"/>
                </a:lnTo>
                <a:lnTo>
                  <a:pt x="49" y="7645"/>
                </a:lnTo>
                <a:lnTo>
                  <a:pt x="98" y="8011"/>
                </a:lnTo>
                <a:lnTo>
                  <a:pt x="196" y="8353"/>
                </a:lnTo>
                <a:lnTo>
                  <a:pt x="294" y="8719"/>
                </a:lnTo>
                <a:lnTo>
                  <a:pt x="416" y="9061"/>
                </a:lnTo>
                <a:lnTo>
                  <a:pt x="562" y="9403"/>
                </a:lnTo>
                <a:lnTo>
                  <a:pt x="733" y="9745"/>
                </a:lnTo>
                <a:lnTo>
                  <a:pt x="904" y="10063"/>
                </a:lnTo>
                <a:lnTo>
                  <a:pt x="1100" y="10356"/>
                </a:lnTo>
                <a:lnTo>
                  <a:pt x="1344" y="10673"/>
                </a:lnTo>
                <a:lnTo>
                  <a:pt x="1564" y="10966"/>
                </a:lnTo>
                <a:lnTo>
                  <a:pt x="1832" y="11235"/>
                </a:lnTo>
                <a:lnTo>
                  <a:pt x="2101" y="11504"/>
                </a:lnTo>
                <a:lnTo>
                  <a:pt x="2394" y="11772"/>
                </a:lnTo>
                <a:lnTo>
                  <a:pt x="2687" y="12017"/>
                </a:lnTo>
                <a:lnTo>
                  <a:pt x="2492" y="12383"/>
                </a:lnTo>
                <a:lnTo>
                  <a:pt x="2272" y="12749"/>
                </a:lnTo>
                <a:lnTo>
                  <a:pt x="2028" y="13140"/>
                </a:lnTo>
                <a:lnTo>
                  <a:pt x="1710" y="13506"/>
                </a:lnTo>
                <a:lnTo>
                  <a:pt x="1368" y="13873"/>
                </a:lnTo>
                <a:lnTo>
                  <a:pt x="1173" y="14044"/>
                </a:lnTo>
                <a:lnTo>
                  <a:pt x="953" y="14190"/>
                </a:lnTo>
                <a:lnTo>
                  <a:pt x="733" y="14337"/>
                </a:lnTo>
                <a:lnTo>
                  <a:pt x="513" y="14483"/>
                </a:lnTo>
                <a:lnTo>
                  <a:pt x="269" y="14581"/>
                </a:lnTo>
                <a:lnTo>
                  <a:pt x="1" y="14703"/>
                </a:lnTo>
                <a:lnTo>
                  <a:pt x="123" y="14703"/>
                </a:lnTo>
                <a:lnTo>
                  <a:pt x="489" y="14752"/>
                </a:lnTo>
                <a:lnTo>
                  <a:pt x="1368" y="14752"/>
                </a:lnTo>
                <a:lnTo>
                  <a:pt x="1710" y="14728"/>
                </a:lnTo>
                <a:lnTo>
                  <a:pt x="2101" y="14654"/>
                </a:lnTo>
                <a:lnTo>
                  <a:pt x="2492" y="14581"/>
                </a:lnTo>
                <a:lnTo>
                  <a:pt x="2907" y="14459"/>
                </a:lnTo>
                <a:lnTo>
                  <a:pt x="3322" y="14312"/>
                </a:lnTo>
                <a:lnTo>
                  <a:pt x="3762" y="14117"/>
                </a:lnTo>
                <a:lnTo>
                  <a:pt x="4177" y="13873"/>
                </a:lnTo>
                <a:lnTo>
                  <a:pt x="4592" y="13604"/>
                </a:lnTo>
                <a:lnTo>
                  <a:pt x="4983" y="13238"/>
                </a:lnTo>
                <a:lnTo>
                  <a:pt x="5349" y="13360"/>
                </a:lnTo>
                <a:lnTo>
                  <a:pt x="5716" y="13482"/>
                </a:lnTo>
                <a:lnTo>
                  <a:pt x="6106" y="13555"/>
                </a:lnTo>
                <a:lnTo>
                  <a:pt x="6497" y="13628"/>
                </a:lnTo>
                <a:lnTo>
                  <a:pt x="6888" y="13702"/>
                </a:lnTo>
                <a:lnTo>
                  <a:pt x="7279" y="13751"/>
                </a:lnTo>
                <a:lnTo>
                  <a:pt x="7694" y="13775"/>
                </a:lnTo>
                <a:lnTo>
                  <a:pt x="8524" y="13775"/>
                </a:lnTo>
                <a:lnTo>
                  <a:pt x="8939" y="13751"/>
                </a:lnTo>
                <a:lnTo>
                  <a:pt x="9355" y="13702"/>
                </a:lnTo>
                <a:lnTo>
                  <a:pt x="9745" y="13628"/>
                </a:lnTo>
                <a:lnTo>
                  <a:pt x="10136" y="13555"/>
                </a:lnTo>
                <a:lnTo>
                  <a:pt x="10527" y="13458"/>
                </a:lnTo>
                <a:lnTo>
                  <a:pt x="10893" y="13360"/>
                </a:lnTo>
                <a:lnTo>
                  <a:pt x="11260" y="13238"/>
                </a:lnTo>
                <a:lnTo>
                  <a:pt x="11626" y="13091"/>
                </a:lnTo>
                <a:lnTo>
                  <a:pt x="11968" y="12945"/>
                </a:lnTo>
                <a:lnTo>
                  <a:pt x="12310" y="12774"/>
                </a:lnTo>
                <a:lnTo>
                  <a:pt x="12652" y="12603"/>
                </a:lnTo>
                <a:lnTo>
                  <a:pt x="12969" y="12407"/>
                </a:lnTo>
                <a:lnTo>
                  <a:pt x="13262" y="12212"/>
                </a:lnTo>
                <a:lnTo>
                  <a:pt x="13555" y="11992"/>
                </a:lnTo>
                <a:lnTo>
                  <a:pt x="13848" y="11748"/>
                </a:lnTo>
                <a:lnTo>
                  <a:pt x="14117" y="11528"/>
                </a:lnTo>
                <a:lnTo>
                  <a:pt x="14361" y="11259"/>
                </a:lnTo>
                <a:lnTo>
                  <a:pt x="14606" y="11015"/>
                </a:lnTo>
                <a:lnTo>
                  <a:pt x="14825" y="10747"/>
                </a:lnTo>
                <a:lnTo>
                  <a:pt x="15045" y="10453"/>
                </a:lnTo>
                <a:lnTo>
                  <a:pt x="15241" y="10160"/>
                </a:lnTo>
                <a:lnTo>
                  <a:pt x="15412" y="9867"/>
                </a:lnTo>
                <a:lnTo>
                  <a:pt x="15582" y="9574"/>
                </a:lnTo>
                <a:lnTo>
                  <a:pt x="15729" y="9257"/>
                </a:lnTo>
                <a:lnTo>
                  <a:pt x="15851" y="8939"/>
                </a:lnTo>
                <a:lnTo>
                  <a:pt x="15973" y="8597"/>
                </a:lnTo>
                <a:lnTo>
                  <a:pt x="16047" y="8280"/>
                </a:lnTo>
                <a:lnTo>
                  <a:pt x="16120" y="7938"/>
                </a:lnTo>
                <a:lnTo>
                  <a:pt x="16169" y="7596"/>
                </a:lnTo>
                <a:lnTo>
                  <a:pt x="16217" y="7230"/>
                </a:lnTo>
                <a:lnTo>
                  <a:pt x="16217" y="6888"/>
                </a:lnTo>
                <a:lnTo>
                  <a:pt x="16217" y="6521"/>
                </a:lnTo>
                <a:lnTo>
                  <a:pt x="16169" y="6179"/>
                </a:lnTo>
                <a:lnTo>
                  <a:pt x="16120" y="5838"/>
                </a:lnTo>
                <a:lnTo>
                  <a:pt x="16047" y="5496"/>
                </a:lnTo>
                <a:lnTo>
                  <a:pt x="15973" y="5154"/>
                </a:lnTo>
                <a:lnTo>
                  <a:pt x="15851" y="4836"/>
                </a:lnTo>
                <a:lnTo>
                  <a:pt x="15729" y="4519"/>
                </a:lnTo>
                <a:lnTo>
                  <a:pt x="15582" y="4201"/>
                </a:lnTo>
                <a:lnTo>
                  <a:pt x="15412" y="3884"/>
                </a:lnTo>
                <a:lnTo>
                  <a:pt x="15241" y="3591"/>
                </a:lnTo>
                <a:lnTo>
                  <a:pt x="15045" y="3298"/>
                </a:lnTo>
                <a:lnTo>
                  <a:pt x="14825" y="3029"/>
                </a:lnTo>
                <a:lnTo>
                  <a:pt x="14606" y="2760"/>
                </a:lnTo>
                <a:lnTo>
                  <a:pt x="14361" y="2492"/>
                </a:lnTo>
                <a:lnTo>
                  <a:pt x="14117" y="2247"/>
                </a:lnTo>
                <a:lnTo>
                  <a:pt x="13848" y="2003"/>
                </a:lnTo>
                <a:lnTo>
                  <a:pt x="13555" y="1783"/>
                </a:lnTo>
                <a:lnTo>
                  <a:pt x="13262" y="1563"/>
                </a:lnTo>
                <a:lnTo>
                  <a:pt x="12969" y="1368"/>
                </a:lnTo>
                <a:lnTo>
                  <a:pt x="12652" y="1173"/>
                </a:lnTo>
                <a:lnTo>
                  <a:pt x="12310" y="977"/>
                </a:lnTo>
                <a:lnTo>
                  <a:pt x="11968" y="831"/>
                </a:lnTo>
                <a:lnTo>
                  <a:pt x="11626" y="660"/>
                </a:lnTo>
                <a:lnTo>
                  <a:pt x="11260" y="538"/>
                </a:lnTo>
                <a:lnTo>
                  <a:pt x="10893" y="416"/>
                </a:lnTo>
                <a:lnTo>
                  <a:pt x="10527" y="293"/>
                </a:lnTo>
                <a:lnTo>
                  <a:pt x="10136" y="196"/>
                </a:lnTo>
                <a:lnTo>
                  <a:pt x="9745" y="123"/>
                </a:lnTo>
                <a:lnTo>
                  <a:pt x="9355" y="74"/>
                </a:lnTo>
                <a:lnTo>
                  <a:pt x="8939" y="25"/>
                </a:lnTo>
                <a:lnTo>
                  <a:pt x="8524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>
                <a:solidFill>
                  <a:srgbClr val="4A86E8"/>
                </a:solidFill>
              </a:rPr>
              <a:t>Comunicação </a:t>
            </a:r>
            <a:r>
              <a:rPr lang="en" sz="4400"/>
              <a:t>de Dados</a:t>
            </a:r>
            <a:endParaRPr sz="4400">
              <a:solidFill>
                <a:srgbClr val="4A86E8"/>
              </a:solidFill>
            </a:endParaRPr>
          </a:p>
        </p:txBody>
      </p:sp>
      <p:sp>
        <p:nvSpPr>
          <p:cNvPr id="130" name="Google Shape;130;p20"/>
          <p:cNvSpPr txBox="1"/>
          <p:nvPr>
            <p:ph idx="1" type="body"/>
          </p:nvPr>
        </p:nvSpPr>
        <p:spPr>
          <a:xfrm>
            <a:off x="922000" y="1733550"/>
            <a:ext cx="7682400" cy="236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Troca de informação entre dois dispositivos através de algum meio de comunicação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Mensagem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Transmissor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Receptor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Meio</a:t>
            </a:r>
            <a:endParaRPr/>
          </a:p>
          <a:p>
            <a:pPr indent="-3429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"/>
              <a:t>Protocolo</a:t>
            </a:r>
            <a:endParaRPr/>
          </a:p>
        </p:txBody>
      </p:sp>
      <p:sp>
        <p:nvSpPr>
          <p:cNvPr id="131" name="Google Shape;131;p20"/>
          <p:cNvSpPr txBox="1"/>
          <p:nvPr>
            <p:ph idx="12" type="sldNum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2" name="Google Shape;132;p20"/>
          <p:cNvSpPr/>
          <p:nvPr/>
        </p:nvSpPr>
        <p:spPr>
          <a:xfrm>
            <a:off x="8055177" y="292676"/>
            <a:ext cx="796167" cy="796157"/>
          </a:xfrm>
          <a:custGeom>
            <a:rect b="b" l="l" r="r" t="t"/>
            <a:pathLst>
              <a:path extrusionOk="0" h="16071" w="16072">
                <a:moveTo>
                  <a:pt x="8036" y="0"/>
                </a:moveTo>
                <a:lnTo>
                  <a:pt x="7938" y="24"/>
                </a:lnTo>
                <a:lnTo>
                  <a:pt x="7792" y="98"/>
                </a:lnTo>
                <a:lnTo>
                  <a:pt x="7328" y="366"/>
                </a:lnTo>
                <a:lnTo>
                  <a:pt x="7059" y="537"/>
                </a:lnTo>
                <a:lnTo>
                  <a:pt x="6766" y="757"/>
                </a:lnTo>
                <a:lnTo>
                  <a:pt x="6448" y="977"/>
                </a:lnTo>
                <a:lnTo>
                  <a:pt x="6155" y="1246"/>
                </a:lnTo>
                <a:lnTo>
                  <a:pt x="5887" y="1514"/>
                </a:lnTo>
                <a:lnTo>
                  <a:pt x="5643" y="1807"/>
                </a:lnTo>
                <a:lnTo>
                  <a:pt x="5447" y="2100"/>
                </a:lnTo>
                <a:lnTo>
                  <a:pt x="5374" y="2247"/>
                </a:lnTo>
                <a:lnTo>
                  <a:pt x="5325" y="2418"/>
                </a:lnTo>
                <a:lnTo>
                  <a:pt x="5276" y="2564"/>
                </a:lnTo>
                <a:lnTo>
                  <a:pt x="5252" y="2711"/>
                </a:lnTo>
                <a:lnTo>
                  <a:pt x="5252" y="2858"/>
                </a:lnTo>
                <a:lnTo>
                  <a:pt x="5276" y="3029"/>
                </a:lnTo>
                <a:lnTo>
                  <a:pt x="5325" y="3175"/>
                </a:lnTo>
                <a:lnTo>
                  <a:pt x="5398" y="3322"/>
                </a:lnTo>
                <a:lnTo>
                  <a:pt x="5496" y="3468"/>
                </a:lnTo>
                <a:lnTo>
                  <a:pt x="5618" y="3615"/>
                </a:lnTo>
                <a:lnTo>
                  <a:pt x="5814" y="3761"/>
                </a:lnTo>
                <a:lnTo>
                  <a:pt x="6009" y="3859"/>
                </a:lnTo>
                <a:lnTo>
                  <a:pt x="6204" y="3957"/>
                </a:lnTo>
                <a:lnTo>
                  <a:pt x="6424" y="4005"/>
                </a:lnTo>
                <a:lnTo>
                  <a:pt x="6644" y="4054"/>
                </a:lnTo>
                <a:lnTo>
                  <a:pt x="6864" y="4152"/>
                </a:lnTo>
                <a:lnTo>
                  <a:pt x="7059" y="4250"/>
                </a:lnTo>
                <a:lnTo>
                  <a:pt x="7254" y="4421"/>
                </a:lnTo>
                <a:lnTo>
                  <a:pt x="7425" y="4616"/>
                </a:lnTo>
                <a:lnTo>
                  <a:pt x="7523" y="4836"/>
                </a:lnTo>
                <a:lnTo>
                  <a:pt x="7596" y="5080"/>
                </a:lnTo>
                <a:lnTo>
                  <a:pt x="7621" y="5373"/>
                </a:lnTo>
                <a:lnTo>
                  <a:pt x="7596" y="5569"/>
                </a:lnTo>
                <a:lnTo>
                  <a:pt x="7572" y="5788"/>
                </a:lnTo>
                <a:lnTo>
                  <a:pt x="7499" y="5984"/>
                </a:lnTo>
                <a:lnTo>
                  <a:pt x="7425" y="6179"/>
                </a:lnTo>
                <a:lnTo>
                  <a:pt x="7328" y="6374"/>
                </a:lnTo>
                <a:lnTo>
                  <a:pt x="7206" y="6570"/>
                </a:lnTo>
                <a:lnTo>
                  <a:pt x="7059" y="6741"/>
                </a:lnTo>
                <a:lnTo>
                  <a:pt x="6913" y="6912"/>
                </a:lnTo>
                <a:lnTo>
                  <a:pt x="6742" y="7058"/>
                </a:lnTo>
                <a:lnTo>
                  <a:pt x="6571" y="7205"/>
                </a:lnTo>
                <a:lnTo>
                  <a:pt x="6400" y="7303"/>
                </a:lnTo>
                <a:lnTo>
                  <a:pt x="6204" y="7425"/>
                </a:lnTo>
                <a:lnTo>
                  <a:pt x="6009" y="7498"/>
                </a:lnTo>
                <a:lnTo>
                  <a:pt x="5789" y="7571"/>
                </a:lnTo>
                <a:lnTo>
                  <a:pt x="5569" y="7596"/>
                </a:lnTo>
                <a:lnTo>
                  <a:pt x="5374" y="7620"/>
                </a:lnTo>
                <a:lnTo>
                  <a:pt x="5105" y="7596"/>
                </a:lnTo>
                <a:lnTo>
                  <a:pt x="4861" y="7522"/>
                </a:lnTo>
                <a:lnTo>
                  <a:pt x="4617" y="7425"/>
                </a:lnTo>
                <a:lnTo>
                  <a:pt x="4421" y="7254"/>
                </a:lnTo>
                <a:lnTo>
                  <a:pt x="4250" y="7058"/>
                </a:lnTo>
                <a:lnTo>
                  <a:pt x="4128" y="6839"/>
                </a:lnTo>
                <a:lnTo>
                  <a:pt x="4055" y="6619"/>
                </a:lnTo>
                <a:lnTo>
                  <a:pt x="3982" y="6399"/>
                </a:lnTo>
                <a:lnTo>
                  <a:pt x="3933" y="6204"/>
                </a:lnTo>
                <a:lnTo>
                  <a:pt x="3860" y="6008"/>
                </a:lnTo>
                <a:lnTo>
                  <a:pt x="3762" y="5813"/>
                </a:lnTo>
                <a:lnTo>
                  <a:pt x="3615" y="5617"/>
                </a:lnTo>
                <a:lnTo>
                  <a:pt x="3469" y="5495"/>
                </a:lnTo>
                <a:lnTo>
                  <a:pt x="3322" y="5398"/>
                </a:lnTo>
                <a:lnTo>
                  <a:pt x="3176" y="5324"/>
                </a:lnTo>
                <a:lnTo>
                  <a:pt x="3029" y="5275"/>
                </a:lnTo>
                <a:lnTo>
                  <a:pt x="2858" y="5251"/>
                </a:lnTo>
                <a:lnTo>
                  <a:pt x="2712" y="5251"/>
                </a:lnTo>
                <a:lnTo>
                  <a:pt x="2565" y="5275"/>
                </a:lnTo>
                <a:lnTo>
                  <a:pt x="2419" y="5324"/>
                </a:lnTo>
                <a:lnTo>
                  <a:pt x="2248" y="5373"/>
                </a:lnTo>
                <a:lnTo>
                  <a:pt x="2101" y="5446"/>
                </a:lnTo>
                <a:lnTo>
                  <a:pt x="1808" y="5642"/>
                </a:lnTo>
                <a:lnTo>
                  <a:pt x="1515" y="5886"/>
                </a:lnTo>
                <a:lnTo>
                  <a:pt x="1246" y="6155"/>
                </a:lnTo>
                <a:lnTo>
                  <a:pt x="978" y="6448"/>
                </a:lnTo>
                <a:lnTo>
                  <a:pt x="758" y="6765"/>
                </a:lnTo>
                <a:lnTo>
                  <a:pt x="538" y="7058"/>
                </a:lnTo>
                <a:lnTo>
                  <a:pt x="367" y="7327"/>
                </a:lnTo>
                <a:lnTo>
                  <a:pt x="99" y="7791"/>
                </a:lnTo>
                <a:lnTo>
                  <a:pt x="25" y="7938"/>
                </a:lnTo>
                <a:lnTo>
                  <a:pt x="1" y="8035"/>
                </a:lnTo>
                <a:lnTo>
                  <a:pt x="25" y="8231"/>
                </a:lnTo>
                <a:lnTo>
                  <a:pt x="74" y="8402"/>
                </a:lnTo>
                <a:lnTo>
                  <a:pt x="172" y="8597"/>
                </a:lnTo>
                <a:lnTo>
                  <a:pt x="294" y="8744"/>
                </a:lnTo>
                <a:lnTo>
                  <a:pt x="587" y="9012"/>
                </a:lnTo>
                <a:lnTo>
                  <a:pt x="880" y="9256"/>
                </a:lnTo>
                <a:lnTo>
                  <a:pt x="1417" y="9696"/>
                </a:lnTo>
                <a:lnTo>
                  <a:pt x="1906" y="10062"/>
                </a:lnTo>
                <a:lnTo>
                  <a:pt x="2101" y="10233"/>
                </a:lnTo>
                <a:lnTo>
                  <a:pt x="2297" y="10404"/>
                </a:lnTo>
                <a:lnTo>
                  <a:pt x="2419" y="10575"/>
                </a:lnTo>
                <a:lnTo>
                  <a:pt x="2541" y="10746"/>
                </a:lnTo>
                <a:lnTo>
                  <a:pt x="2590" y="10917"/>
                </a:lnTo>
                <a:lnTo>
                  <a:pt x="2590" y="11113"/>
                </a:lnTo>
                <a:lnTo>
                  <a:pt x="2541" y="11308"/>
                </a:lnTo>
                <a:lnTo>
                  <a:pt x="2443" y="11528"/>
                </a:lnTo>
                <a:lnTo>
                  <a:pt x="2272" y="11772"/>
                </a:lnTo>
                <a:lnTo>
                  <a:pt x="2004" y="12041"/>
                </a:lnTo>
                <a:lnTo>
                  <a:pt x="1833" y="12212"/>
                </a:lnTo>
                <a:lnTo>
                  <a:pt x="1637" y="12309"/>
                </a:lnTo>
                <a:lnTo>
                  <a:pt x="1417" y="12383"/>
                </a:lnTo>
                <a:lnTo>
                  <a:pt x="1222" y="12431"/>
                </a:lnTo>
                <a:lnTo>
                  <a:pt x="1002" y="12480"/>
                </a:lnTo>
                <a:lnTo>
                  <a:pt x="782" y="12578"/>
                </a:lnTo>
                <a:lnTo>
                  <a:pt x="587" y="12700"/>
                </a:lnTo>
                <a:lnTo>
                  <a:pt x="367" y="12871"/>
                </a:lnTo>
                <a:lnTo>
                  <a:pt x="196" y="13066"/>
                </a:lnTo>
                <a:lnTo>
                  <a:pt x="99" y="13286"/>
                </a:lnTo>
                <a:lnTo>
                  <a:pt x="25" y="13530"/>
                </a:lnTo>
                <a:lnTo>
                  <a:pt x="1" y="13799"/>
                </a:lnTo>
                <a:lnTo>
                  <a:pt x="25" y="14019"/>
                </a:lnTo>
                <a:lnTo>
                  <a:pt x="50" y="14239"/>
                </a:lnTo>
                <a:lnTo>
                  <a:pt x="123" y="14434"/>
                </a:lnTo>
                <a:lnTo>
                  <a:pt x="221" y="14654"/>
                </a:lnTo>
                <a:lnTo>
                  <a:pt x="318" y="14825"/>
                </a:lnTo>
                <a:lnTo>
                  <a:pt x="440" y="15020"/>
                </a:lnTo>
                <a:lnTo>
                  <a:pt x="563" y="15191"/>
                </a:lnTo>
                <a:lnTo>
                  <a:pt x="709" y="15362"/>
                </a:lnTo>
                <a:lnTo>
                  <a:pt x="880" y="15509"/>
                </a:lnTo>
                <a:lnTo>
                  <a:pt x="1051" y="15631"/>
                </a:lnTo>
                <a:lnTo>
                  <a:pt x="1246" y="15753"/>
                </a:lnTo>
                <a:lnTo>
                  <a:pt x="1442" y="15875"/>
                </a:lnTo>
                <a:lnTo>
                  <a:pt x="1637" y="15948"/>
                </a:lnTo>
                <a:lnTo>
                  <a:pt x="1857" y="16022"/>
                </a:lnTo>
                <a:lnTo>
                  <a:pt x="2052" y="16046"/>
                </a:lnTo>
                <a:lnTo>
                  <a:pt x="2272" y="16070"/>
                </a:lnTo>
                <a:lnTo>
                  <a:pt x="2541" y="16046"/>
                </a:lnTo>
                <a:lnTo>
                  <a:pt x="2785" y="15973"/>
                </a:lnTo>
                <a:lnTo>
                  <a:pt x="3005" y="15875"/>
                </a:lnTo>
                <a:lnTo>
                  <a:pt x="3200" y="15704"/>
                </a:lnTo>
                <a:lnTo>
                  <a:pt x="3371" y="15509"/>
                </a:lnTo>
                <a:lnTo>
                  <a:pt x="3493" y="15289"/>
                </a:lnTo>
                <a:lnTo>
                  <a:pt x="3567" y="15094"/>
                </a:lnTo>
                <a:lnTo>
                  <a:pt x="3615" y="14874"/>
                </a:lnTo>
                <a:lnTo>
                  <a:pt x="3689" y="14654"/>
                </a:lnTo>
                <a:lnTo>
                  <a:pt x="3762" y="14459"/>
                </a:lnTo>
                <a:lnTo>
                  <a:pt x="3860" y="14239"/>
                </a:lnTo>
                <a:lnTo>
                  <a:pt x="4031" y="14068"/>
                </a:lnTo>
                <a:lnTo>
                  <a:pt x="4299" y="13824"/>
                </a:lnTo>
                <a:lnTo>
                  <a:pt x="4544" y="13628"/>
                </a:lnTo>
                <a:lnTo>
                  <a:pt x="4763" y="13530"/>
                </a:lnTo>
                <a:lnTo>
                  <a:pt x="4959" y="13482"/>
                </a:lnTo>
                <a:lnTo>
                  <a:pt x="5154" y="13482"/>
                </a:lnTo>
                <a:lnTo>
                  <a:pt x="5325" y="13530"/>
                </a:lnTo>
                <a:lnTo>
                  <a:pt x="5496" y="13653"/>
                </a:lnTo>
                <a:lnTo>
                  <a:pt x="5667" y="13775"/>
                </a:lnTo>
                <a:lnTo>
                  <a:pt x="5838" y="13970"/>
                </a:lnTo>
                <a:lnTo>
                  <a:pt x="6009" y="14165"/>
                </a:lnTo>
                <a:lnTo>
                  <a:pt x="6375" y="14654"/>
                </a:lnTo>
                <a:lnTo>
                  <a:pt x="6815" y="15191"/>
                </a:lnTo>
                <a:lnTo>
                  <a:pt x="7059" y="15484"/>
                </a:lnTo>
                <a:lnTo>
                  <a:pt x="7328" y="15777"/>
                </a:lnTo>
                <a:lnTo>
                  <a:pt x="7474" y="15899"/>
                </a:lnTo>
                <a:lnTo>
                  <a:pt x="7670" y="15997"/>
                </a:lnTo>
                <a:lnTo>
                  <a:pt x="7841" y="16046"/>
                </a:lnTo>
                <a:lnTo>
                  <a:pt x="8036" y="16070"/>
                </a:lnTo>
                <a:lnTo>
                  <a:pt x="8134" y="16046"/>
                </a:lnTo>
                <a:lnTo>
                  <a:pt x="8280" y="15973"/>
                </a:lnTo>
                <a:lnTo>
                  <a:pt x="8744" y="15704"/>
                </a:lnTo>
                <a:lnTo>
                  <a:pt x="9013" y="15533"/>
                </a:lnTo>
                <a:lnTo>
                  <a:pt x="9306" y="15313"/>
                </a:lnTo>
                <a:lnTo>
                  <a:pt x="9623" y="15094"/>
                </a:lnTo>
                <a:lnTo>
                  <a:pt x="9917" y="14825"/>
                </a:lnTo>
                <a:lnTo>
                  <a:pt x="10185" y="14556"/>
                </a:lnTo>
                <a:lnTo>
                  <a:pt x="10429" y="14263"/>
                </a:lnTo>
                <a:lnTo>
                  <a:pt x="10625" y="13970"/>
                </a:lnTo>
                <a:lnTo>
                  <a:pt x="10698" y="13824"/>
                </a:lnTo>
                <a:lnTo>
                  <a:pt x="10747" y="13653"/>
                </a:lnTo>
                <a:lnTo>
                  <a:pt x="10796" y="13506"/>
                </a:lnTo>
                <a:lnTo>
                  <a:pt x="10820" y="13359"/>
                </a:lnTo>
                <a:lnTo>
                  <a:pt x="10820" y="13213"/>
                </a:lnTo>
                <a:lnTo>
                  <a:pt x="10796" y="13042"/>
                </a:lnTo>
                <a:lnTo>
                  <a:pt x="10747" y="12895"/>
                </a:lnTo>
                <a:lnTo>
                  <a:pt x="10674" y="12749"/>
                </a:lnTo>
                <a:lnTo>
                  <a:pt x="10576" y="12602"/>
                </a:lnTo>
                <a:lnTo>
                  <a:pt x="10454" y="12456"/>
                </a:lnTo>
                <a:lnTo>
                  <a:pt x="10258" y="12309"/>
                </a:lnTo>
                <a:lnTo>
                  <a:pt x="10063" y="12212"/>
                </a:lnTo>
                <a:lnTo>
                  <a:pt x="9868" y="12138"/>
                </a:lnTo>
                <a:lnTo>
                  <a:pt x="9648" y="12065"/>
                </a:lnTo>
                <a:lnTo>
                  <a:pt x="9428" y="12016"/>
                </a:lnTo>
                <a:lnTo>
                  <a:pt x="9208" y="11919"/>
                </a:lnTo>
                <a:lnTo>
                  <a:pt x="9013" y="11821"/>
                </a:lnTo>
                <a:lnTo>
                  <a:pt x="8818" y="11650"/>
                </a:lnTo>
                <a:lnTo>
                  <a:pt x="8647" y="11454"/>
                </a:lnTo>
                <a:lnTo>
                  <a:pt x="8549" y="11235"/>
                </a:lnTo>
                <a:lnTo>
                  <a:pt x="8476" y="10990"/>
                </a:lnTo>
                <a:lnTo>
                  <a:pt x="8451" y="10697"/>
                </a:lnTo>
                <a:lnTo>
                  <a:pt x="8476" y="10502"/>
                </a:lnTo>
                <a:lnTo>
                  <a:pt x="8500" y="10282"/>
                </a:lnTo>
                <a:lnTo>
                  <a:pt x="8573" y="10087"/>
                </a:lnTo>
                <a:lnTo>
                  <a:pt x="8647" y="9891"/>
                </a:lnTo>
                <a:lnTo>
                  <a:pt x="8744" y="9696"/>
                </a:lnTo>
                <a:lnTo>
                  <a:pt x="8866" y="9501"/>
                </a:lnTo>
                <a:lnTo>
                  <a:pt x="9013" y="9330"/>
                </a:lnTo>
                <a:lnTo>
                  <a:pt x="9159" y="9159"/>
                </a:lnTo>
                <a:lnTo>
                  <a:pt x="9330" y="9012"/>
                </a:lnTo>
                <a:lnTo>
                  <a:pt x="9501" y="8890"/>
                </a:lnTo>
                <a:lnTo>
                  <a:pt x="9672" y="8768"/>
                </a:lnTo>
                <a:lnTo>
                  <a:pt x="9868" y="8646"/>
                </a:lnTo>
                <a:lnTo>
                  <a:pt x="10063" y="8573"/>
                </a:lnTo>
                <a:lnTo>
                  <a:pt x="10283" y="8499"/>
                </a:lnTo>
                <a:lnTo>
                  <a:pt x="10503" y="8475"/>
                </a:lnTo>
                <a:lnTo>
                  <a:pt x="10698" y="8450"/>
                </a:lnTo>
                <a:lnTo>
                  <a:pt x="10967" y="8475"/>
                </a:lnTo>
                <a:lnTo>
                  <a:pt x="11211" y="8548"/>
                </a:lnTo>
                <a:lnTo>
                  <a:pt x="11455" y="8646"/>
                </a:lnTo>
                <a:lnTo>
                  <a:pt x="11651" y="8817"/>
                </a:lnTo>
                <a:lnTo>
                  <a:pt x="11822" y="9012"/>
                </a:lnTo>
                <a:lnTo>
                  <a:pt x="11944" y="9232"/>
                </a:lnTo>
                <a:lnTo>
                  <a:pt x="12017" y="9452"/>
                </a:lnTo>
                <a:lnTo>
                  <a:pt x="12090" y="9672"/>
                </a:lnTo>
                <a:lnTo>
                  <a:pt x="12139" y="9867"/>
                </a:lnTo>
                <a:lnTo>
                  <a:pt x="12212" y="10062"/>
                </a:lnTo>
                <a:lnTo>
                  <a:pt x="12310" y="10258"/>
                </a:lnTo>
                <a:lnTo>
                  <a:pt x="12457" y="10453"/>
                </a:lnTo>
                <a:lnTo>
                  <a:pt x="12603" y="10575"/>
                </a:lnTo>
                <a:lnTo>
                  <a:pt x="12750" y="10673"/>
                </a:lnTo>
                <a:lnTo>
                  <a:pt x="12896" y="10746"/>
                </a:lnTo>
                <a:lnTo>
                  <a:pt x="13043" y="10795"/>
                </a:lnTo>
                <a:lnTo>
                  <a:pt x="13214" y="10819"/>
                </a:lnTo>
                <a:lnTo>
                  <a:pt x="13360" y="10819"/>
                </a:lnTo>
                <a:lnTo>
                  <a:pt x="13507" y="10795"/>
                </a:lnTo>
                <a:lnTo>
                  <a:pt x="13653" y="10746"/>
                </a:lnTo>
                <a:lnTo>
                  <a:pt x="13824" y="10697"/>
                </a:lnTo>
                <a:lnTo>
                  <a:pt x="13971" y="10624"/>
                </a:lnTo>
                <a:lnTo>
                  <a:pt x="14264" y="10429"/>
                </a:lnTo>
                <a:lnTo>
                  <a:pt x="14557" y="10184"/>
                </a:lnTo>
                <a:lnTo>
                  <a:pt x="14826" y="9916"/>
                </a:lnTo>
                <a:lnTo>
                  <a:pt x="15094" y="9623"/>
                </a:lnTo>
                <a:lnTo>
                  <a:pt x="15314" y="9305"/>
                </a:lnTo>
                <a:lnTo>
                  <a:pt x="15534" y="9012"/>
                </a:lnTo>
                <a:lnTo>
                  <a:pt x="15705" y="8744"/>
                </a:lnTo>
                <a:lnTo>
                  <a:pt x="15973" y="8279"/>
                </a:lnTo>
                <a:lnTo>
                  <a:pt x="16047" y="8133"/>
                </a:lnTo>
                <a:lnTo>
                  <a:pt x="16071" y="8035"/>
                </a:lnTo>
                <a:lnTo>
                  <a:pt x="16047" y="7840"/>
                </a:lnTo>
                <a:lnTo>
                  <a:pt x="15998" y="7669"/>
                </a:lnTo>
                <a:lnTo>
                  <a:pt x="15900" y="7474"/>
                </a:lnTo>
                <a:lnTo>
                  <a:pt x="15778" y="7327"/>
                </a:lnTo>
                <a:lnTo>
                  <a:pt x="15485" y="7058"/>
                </a:lnTo>
                <a:lnTo>
                  <a:pt x="15192" y="6814"/>
                </a:lnTo>
                <a:lnTo>
                  <a:pt x="14655" y="6374"/>
                </a:lnTo>
                <a:lnTo>
                  <a:pt x="14166" y="6008"/>
                </a:lnTo>
                <a:lnTo>
                  <a:pt x="13971" y="5837"/>
                </a:lnTo>
                <a:lnTo>
                  <a:pt x="13775" y="5666"/>
                </a:lnTo>
                <a:lnTo>
                  <a:pt x="13653" y="5495"/>
                </a:lnTo>
                <a:lnTo>
                  <a:pt x="13531" y="5324"/>
                </a:lnTo>
                <a:lnTo>
                  <a:pt x="13482" y="5153"/>
                </a:lnTo>
                <a:lnTo>
                  <a:pt x="13482" y="4958"/>
                </a:lnTo>
                <a:lnTo>
                  <a:pt x="13531" y="4763"/>
                </a:lnTo>
                <a:lnTo>
                  <a:pt x="13629" y="4543"/>
                </a:lnTo>
                <a:lnTo>
                  <a:pt x="13800" y="4299"/>
                </a:lnTo>
                <a:lnTo>
                  <a:pt x="14068" y="4030"/>
                </a:lnTo>
                <a:lnTo>
                  <a:pt x="14239" y="3859"/>
                </a:lnTo>
                <a:lnTo>
                  <a:pt x="14435" y="3761"/>
                </a:lnTo>
                <a:lnTo>
                  <a:pt x="14655" y="3688"/>
                </a:lnTo>
                <a:lnTo>
                  <a:pt x="14850" y="3639"/>
                </a:lnTo>
                <a:lnTo>
                  <a:pt x="15070" y="3590"/>
                </a:lnTo>
                <a:lnTo>
                  <a:pt x="15290" y="3493"/>
                </a:lnTo>
                <a:lnTo>
                  <a:pt x="15485" y="3370"/>
                </a:lnTo>
                <a:lnTo>
                  <a:pt x="15705" y="3199"/>
                </a:lnTo>
                <a:lnTo>
                  <a:pt x="15876" y="3004"/>
                </a:lnTo>
                <a:lnTo>
                  <a:pt x="15973" y="2784"/>
                </a:lnTo>
                <a:lnTo>
                  <a:pt x="16047" y="2540"/>
                </a:lnTo>
                <a:lnTo>
                  <a:pt x="16071" y="2271"/>
                </a:lnTo>
                <a:lnTo>
                  <a:pt x="16047" y="2052"/>
                </a:lnTo>
                <a:lnTo>
                  <a:pt x="16022" y="1832"/>
                </a:lnTo>
                <a:lnTo>
                  <a:pt x="15949" y="1636"/>
                </a:lnTo>
                <a:lnTo>
                  <a:pt x="15851" y="1417"/>
                </a:lnTo>
                <a:lnTo>
                  <a:pt x="15754" y="1246"/>
                </a:lnTo>
                <a:lnTo>
                  <a:pt x="15632" y="1050"/>
                </a:lnTo>
                <a:lnTo>
                  <a:pt x="15509" y="879"/>
                </a:lnTo>
                <a:lnTo>
                  <a:pt x="15363" y="708"/>
                </a:lnTo>
                <a:lnTo>
                  <a:pt x="15192" y="562"/>
                </a:lnTo>
                <a:lnTo>
                  <a:pt x="15021" y="440"/>
                </a:lnTo>
                <a:lnTo>
                  <a:pt x="14826" y="318"/>
                </a:lnTo>
                <a:lnTo>
                  <a:pt x="14630" y="195"/>
                </a:lnTo>
                <a:lnTo>
                  <a:pt x="14435" y="122"/>
                </a:lnTo>
                <a:lnTo>
                  <a:pt x="14215" y="49"/>
                </a:lnTo>
                <a:lnTo>
                  <a:pt x="14020" y="24"/>
                </a:lnTo>
                <a:lnTo>
                  <a:pt x="13800" y="0"/>
                </a:lnTo>
                <a:lnTo>
                  <a:pt x="13531" y="24"/>
                </a:lnTo>
                <a:lnTo>
                  <a:pt x="13287" y="98"/>
                </a:lnTo>
                <a:lnTo>
                  <a:pt x="13067" y="195"/>
                </a:lnTo>
                <a:lnTo>
                  <a:pt x="12872" y="366"/>
                </a:lnTo>
                <a:lnTo>
                  <a:pt x="12701" y="562"/>
                </a:lnTo>
                <a:lnTo>
                  <a:pt x="12579" y="782"/>
                </a:lnTo>
                <a:lnTo>
                  <a:pt x="12505" y="977"/>
                </a:lnTo>
                <a:lnTo>
                  <a:pt x="12457" y="1197"/>
                </a:lnTo>
                <a:lnTo>
                  <a:pt x="12383" y="1417"/>
                </a:lnTo>
                <a:lnTo>
                  <a:pt x="12310" y="1612"/>
                </a:lnTo>
                <a:lnTo>
                  <a:pt x="12212" y="1832"/>
                </a:lnTo>
                <a:lnTo>
                  <a:pt x="12041" y="2003"/>
                </a:lnTo>
                <a:lnTo>
                  <a:pt x="11773" y="2271"/>
                </a:lnTo>
                <a:lnTo>
                  <a:pt x="11528" y="2442"/>
                </a:lnTo>
                <a:lnTo>
                  <a:pt x="11309" y="2540"/>
                </a:lnTo>
                <a:lnTo>
                  <a:pt x="11113" y="2589"/>
                </a:lnTo>
                <a:lnTo>
                  <a:pt x="10918" y="2589"/>
                </a:lnTo>
                <a:lnTo>
                  <a:pt x="10747" y="2540"/>
                </a:lnTo>
                <a:lnTo>
                  <a:pt x="10576" y="2418"/>
                </a:lnTo>
                <a:lnTo>
                  <a:pt x="10405" y="2296"/>
                </a:lnTo>
                <a:lnTo>
                  <a:pt x="10234" y="2100"/>
                </a:lnTo>
                <a:lnTo>
                  <a:pt x="10063" y="1905"/>
                </a:lnTo>
                <a:lnTo>
                  <a:pt x="9697" y="1417"/>
                </a:lnTo>
                <a:lnTo>
                  <a:pt x="9257" y="879"/>
                </a:lnTo>
                <a:lnTo>
                  <a:pt x="9013" y="586"/>
                </a:lnTo>
                <a:lnTo>
                  <a:pt x="8744" y="293"/>
                </a:lnTo>
                <a:lnTo>
                  <a:pt x="8598" y="171"/>
                </a:lnTo>
                <a:lnTo>
                  <a:pt x="8402" y="73"/>
                </a:lnTo>
                <a:lnTo>
                  <a:pt x="8231" y="24"/>
                </a:lnTo>
                <a:lnTo>
                  <a:pt x="8036" y="0"/>
                </a:lnTo>
                <a:close/>
              </a:path>
            </a:pathLst>
          </a:custGeom>
          <a:solidFill>
            <a:srgbClr val="4A86E8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7675" y="2566219"/>
            <a:ext cx="4276725" cy="202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livia template">
  <a:themeElements>
    <a:clrScheme name="Custom 347">
      <a:dk1>
        <a:srgbClr val="434343"/>
      </a:dk1>
      <a:lt1>
        <a:srgbClr val="FFFFFF"/>
      </a:lt1>
      <a:dk2>
        <a:srgbClr val="666666"/>
      </a:dk2>
      <a:lt2>
        <a:srgbClr val="CCCCCC"/>
      </a:lt2>
      <a:accent1>
        <a:srgbClr val="FFB600"/>
      </a:accent1>
      <a:accent2>
        <a:srgbClr val="FF8400"/>
      </a:accent2>
      <a:accent3>
        <a:srgbClr val="FA5E5E"/>
      </a:accent3>
      <a:accent4>
        <a:srgbClr val="E42A87"/>
      </a:accent4>
      <a:accent5>
        <a:srgbClr val="B143C7"/>
      </a:accent5>
      <a:accent6>
        <a:srgbClr val="7241B4"/>
      </a:accent6>
      <a:hlink>
        <a:srgbClr val="43434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